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322" r:id="rId2"/>
    <p:sldId id="271" r:id="rId3"/>
    <p:sldId id="272" r:id="rId4"/>
    <p:sldId id="273" r:id="rId5"/>
    <p:sldId id="270" r:id="rId6"/>
    <p:sldId id="290" r:id="rId7"/>
    <p:sldId id="269" r:id="rId8"/>
    <p:sldId id="258" r:id="rId9"/>
    <p:sldId id="289" r:id="rId10"/>
    <p:sldId id="284" r:id="rId11"/>
    <p:sldId id="285" r:id="rId12"/>
    <p:sldId id="309" r:id="rId13"/>
    <p:sldId id="286" r:id="rId14"/>
    <p:sldId id="287" r:id="rId15"/>
    <p:sldId id="288" r:id="rId16"/>
    <p:sldId id="293" r:id="rId17"/>
    <p:sldId id="291" r:id="rId18"/>
    <p:sldId id="306" r:id="rId19"/>
    <p:sldId id="308" r:id="rId20"/>
    <p:sldId id="283" r:id="rId21"/>
    <p:sldId id="279" r:id="rId22"/>
    <p:sldId id="318" r:id="rId23"/>
    <p:sldId id="319" r:id="rId24"/>
    <p:sldId id="312" r:id="rId25"/>
    <p:sldId id="313" r:id="rId26"/>
    <p:sldId id="314" r:id="rId27"/>
    <p:sldId id="281" r:id="rId28"/>
    <p:sldId id="296" r:id="rId29"/>
    <p:sldId id="300" r:id="rId30"/>
    <p:sldId id="267" r:id="rId31"/>
    <p:sldId id="260" r:id="rId32"/>
    <p:sldId id="297" r:id="rId33"/>
    <p:sldId id="274" r:id="rId34"/>
    <p:sldId id="311" r:id="rId35"/>
    <p:sldId id="275" r:id="rId36"/>
    <p:sldId id="303" r:id="rId37"/>
    <p:sldId id="304" r:id="rId38"/>
    <p:sldId id="310" r:id="rId39"/>
    <p:sldId id="298" r:id="rId40"/>
    <p:sldId id="294" r:id="rId41"/>
    <p:sldId id="299" r:id="rId42"/>
    <p:sldId id="295" r:id="rId43"/>
    <p:sldId id="316" r:id="rId44"/>
    <p:sldId id="277" r:id="rId45"/>
    <p:sldId id="317" r:id="rId46"/>
    <p:sldId id="320" r:id="rId47"/>
    <p:sldId id="321" r:id="rId48"/>
    <p:sldId id="323"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08B8"/>
    <a:srgbClr val="FF9900"/>
    <a:srgbClr val="00FF0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622" autoAdjust="0"/>
  </p:normalViewPr>
  <p:slideViewPr>
    <p:cSldViewPr>
      <p:cViewPr varScale="1">
        <p:scale>
          <a:sx n="85" d="100"/>
          <a:sy n="85" d="100"/>
        </p:scale>
        <p:origin x="1378"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18B637-90A0-4D54-B47C-56434F284C8C}" type="datetimeFigureOut">
              <a:rPr lang="en-US" smtClean="0"/>
              <a:pPr/>
              <a:t>10/13/2023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157E31-C0E1-4013-A9E4-3B8628DF983E}" type="slidenum">
              <a:rPr lang="en-US" smtClean="0"/>
              <a:pPr/>
              <a:t>‹#›</a:t>
            </a:fld>
            <a:endParaRPr lang="en-US"/>
          </a:p>
        </p:txBody>
      </p:sp>
    </p:spTree>
    <p:extLst>
      <p:ext uri="{BB962C8B-B14F-4D97-AF65-F5344CB8AC3E}">
        <p14:creationId xmlns:p14="http://schemas.microsoft.com/office/powerpoint/2010/main" val="3492760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Memory storage device capacity/size</a:t>
            </a:r>
          </a:p>
          <a:p>
            <a:r>
              <a:rPr lang="en-GB" dirty="0"/>
              <a:t>Processor capacity/size</a:t>
            </a:r>
          </a:p>
          <a:p>
            <a:endParaRPr lang="en-GB" dirty="0"/>
          </a:p>
        </p:txBody>
      </p:sp>
      <p:sp>
        <p:nvSpPr>
          <p:cNvPr id="4" name="Slide Number Placeholder 3"/>
          <p:cNvSpPr>
            <a:spLocks noGrp="1"/>
          </p:cNvSpPr>
          <p:nvPr>
            <p:ph type="sldNum" sz="quarter" idx="10"/>
          </p:nvPr>
        </p:nvSpPr>
        <p:spPr/>
        <p:txBody>
          <a:bodyPr/>
          <a:lstStyle/>
          <a:p>
            <a:fld id="{40157E31-C0E1-4013-A9E4-3B8628DF983E}" type="slidenum">
              <a:rPr lang="en-US" smtClean="0"/>
              <a:pPr/>
              <a:t>4</a:t>
            </a:fld>
            <a:endParaRPr lang="en-US"/>
          </a:p>
        </p:txBody>
      </p:sp>
    </p:spTree>
    <p:extLst>
      <p:ext uri="{BB962C8B-B14F-4D97-AF65-F5344CB8AC3E}">
        <p14:creationId xmlns:p14="http://schemas.microsoft.com/office/powerpoint/2010/main" val="3380933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157E31-C0E1-4013-A9E4-3B8628DF983E}" type="slidenum">
              <a:rPr lang="en-US" smtClean="0"/>
              <a:pPr/>
              <a:t>24</a:t>
            </a:fld>
            <a:endParaRPr lang="en-US"/>
          </a:p>
        </p:txBody>
      </p:sp>
    </p:spTree>
    <p:extLst>
      <p:ext uri="{BB962C8B-B14F-4D97-AF65-F5344CB8AC3E}">
        <p14:creationId xmlns:p14="http://schemas.microsoft.com/office/powerpoint/2010/main" val="1870776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157E31-C0E1-4013-A9E4-3B8628DF983E}" type="slidenum">
              <a:rPr lang="en-US" smtClean="0"/>
              <a:pPr/>
              <a:t>25</a:t>
            </a:fld>
            <a:endParaRPr lang="en-US"/>
          </a:p>
        </p:txBody>
      </p:sp>
    </p:spTree>
    <p:extLst>
      <p:ext uri="{BB962C8B-B14F-4D97-AF65-F5344CB8AC3E}">
        <p14:creationId xmlns:p14="http://schemas.microsoft.com/office/powerpoint/2010/main" val="2481339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157E31-C0E1-4013-A9E4-3B8628DF983E}" type="slidenum">
              <a:rPr lang="en-US" smtClean="0"/>
              <a:pPr/>
              <a:t>26</a:t>
            </a:fld>
            <a:endParaRPr lang="en-US"/>
          </a:p>
        </p:txBody>
      </p:sp>
    </p:spTree>
    <p:extLst>
      <p:ext uri="{BB962C8B-B14F-4D97-AF65-F5344CB8AC3E}">
        <p14:creationId xmlns:p14="http://schemas.microsoft.com/office/powerpoint/2010/main" val="3358072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157E31-C0E1-4013-A9E4-3B8628DF983E}" type="slidenum">
              <a:rPr lang="en-US" smtClean="0"/>
              <a:pPr/>
              <a:t>27</a:t>
            </a:fld>
            <a:endParaRPr lang="en-US"/>
          </a:p>
        </p:txBody>
      </p:sp>
    </p:spTree>
    <p:extLst>
      <p:ext uri="{BB962C8B-B14F-4D97-AF65-F5344CB8AC3E}">
        <p14:creationId xmlns:p14="http://schemas.microsoft.com/office/powerpoint/2010/main" val="3841574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157E31-C0E1-4013-A9E4-3B8628DF983E}" type="slidenum">
              <a:rPr lang="en-US" smtClean="0"/>
              <a:pPr/>
              <a:t>29</a:t>
            </a:fld>
            <a:endParaRPr lang="en-US"/>
          </a:p>
        </p:txBody>
      </p:sp>
    </p:spTree>
    <p:extLst>
      <p:ext uri="{BB962C8B-B14F-4D97-AF65-F5344CB8AC3E}">
        <p14:creationId xmlns:p14="http://schemas.microsoft.com/office/powerpoint/2010/main" val="2095443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0157E31-C0E1-4013-A9E4-3B8628DF983E}" type="slidenum">
              <a:rPr lang="en-US" smtClean="0"/>
              <a:pPr/>
              <a:t>34</a:t>
            </a:fld>
            <a:endParaRPr lang="en-US"/>
          </a:p>
        </p:txBody>
      </p:sp>
    </p:spTree>
    <p:extLst>
      <p:ext uri="{BB962C8B-B14F-4D97-AF65-F5344CB8AC3E}">
        <p14:creationId xmlns:p14="http://schemas.microsoft.com/office/powerpoint/2010/main" val="3782602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157E31-C0E1-4013-A9E4-3B8628DF983E}" type="slidenum">
              <a:rPr lang="en-US" smtClean="0"/>
              <a:pPr/>
              <a:t>41</a:t>
            </a:fld>
            <a:endParaRPr lang="en-US"/>
          </a:p>
        </p:txBody>
      </p:sp>
    </p:spTree>
    <p:extLst>
      <p:ext uri="{BB962C8B-B14F-4D97-AF65-F5344CB8AC3E}">
        <p14:creationId xmlns:p14="http://schemas.microsoft.com/office/powerpoint/2010/main" val="3780469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157E31-C0E1-4013-A9E4-3B8628DF983E}" type="slidenum">
              <a:rPr lang="en-US" smtClean="0"/>
              <a:pPr/>
              <a:t>43</a:t>
            </a:fld>
            <a:endParaRPr lang="en-US"/>
          </a:p>
        </p:txBody>
      </p:sp>
    </p:spTree>
    <p:extLst>
      <p:ext uri="{BB962C8B-B14F-4D97-AF65-F5344CB8AC3E}">
        <p14:creationId xmlns:p14="http://schemas.microsoft.com/office/powerpoint/2010/main" val="1109383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16A40A-6B50-48E9-8069-13DA8365CCF9}" type="slidenum">
              <a:rPr lang="en-US"/>
              <a:pPr/>
              <a:t>5</a:t>
            </a:fld>
            <a:endParaRPr lang="en-US"/>
          </a:p>
        </p:txBody>
      </p:sp>
      <p:sp>
        <p:nvSpPr>
          <p:cNvPr id="43010" name="Rectangle 2"/>
          <p:cNvSpPr>
            <a:spLocks noGrp="1" noRot="1" noChangeAspect="1" noChangeArrowheads="1" noTextEdit="1"/>
          </p:cNvSpPr>
          <p:nvPr>
            <p:ph type="sldImg"/>
          </p:nvPr>
        </p:nvSpPr>
        <p:spPr bwMode="auto">
          <a:xfrm>
            <a:off x="1143000" y="685800"/>
            <a:ext cx="4573588" cy="3429000"/>
          </a:xfrm>
          <a:prstGeom prst="rect">
            <a:avLst/>
          </a:prstGeom>
          <a:solidFill>
            <a:srgbClr val="FFFFFF"/>
          </a:solidFill>
          <a:ln>
            <a:solidFill>
              <a:srgbClr val="000000"/>
            </a:solidFill>
            <a:miter lim="800000"/>
            <a:headEnd/>
            <a:tailEnd/>
          </a:ln>
        </p:spPr>
      </p:sp>
      <p:sp>
        <p:nvSpPr>
          <p:cNvPr id="43011" name="Rectangle 3"/>
          <p:cNvSpPr>
            <a:spLocks noGrp="1" noChangeArrowheads="1"/>
          </p:cNvSpPr>
          <p:nvPr>
            <p:ph type="body" idx="1"/>
          </p:nvPr>
        </p:nvSpPr>
        <p:spPr bwMode="auto">
          <a:xfrm>
            <a:off x="914615" y="4343985"/>
            <a:ext cx="5028771" cy="4114508"/>
          </a:xfrm>
          <a:prstGeom prst="rect">
            <a:avLst/>
          </a:prstGeom>
          <a:solidFill>
            <a:srgbClr val="FFFFFF"/>
          </a:solidFill>
          <a:ln>
            <a:solidFill>
              <a:srgbClr val="000000"/>
            </a:solidFill>
            <a:miter lim="800000"/>
            <a:headEnd/>
            <a:tailEnd/>
          </a:ln>
        </p:spPr>
        <p:txBody>
          <a:bodyPr/>
          <a:lstStyle/>
          <a:p>
            <a:endParaRPr lang="en-GB"/>
          </a:p>
        </p:txBody>
      </p:sp>
    </p:spTree>
    <p:extLst>
      <p:ext uri="{BB962C8B-B14F-4D97-AF65-F5344CB8AC3E}">
        <p14:creationId xmlns:p14="http://schemas.microsoft.com/office/powerpoint/2010/main" val="3764448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16A40A-6B50-48E9-8069-13DA8365CCF9}" type="slidenum">
              <a:rPr lang="en-US"/>
              <a:pPr/>
              <a:t>6</a:t>
            </a:fld>
            <a:endParaRPr lang="en-US"/>
          </a:p>
        </p:txBody>
      </p:sp>
      <p:sp>
        <p:nvSpPr>
          <p:cNvPr id="43010" name="Rectangle 2"/>
          <p:cNvSpPr>
            <a:spLocks noGrp="1" noRot="1" noChangeAspect="1" noChangeArrowheads="1" noTextEdit="1"/>
          </p:cNvSpPr>
          <p:nvPr>
            <p:ph type="sldImg"/>
          </p:nvPr>
        </p:nvSpPr>
        <p:spPr bwMode="auto">
          <a:xfrm>
            <a:off x="1143000" y="685800"/>
            <a:ext cx="4573588" cy="3429000"/>
          </a:xfrm>
          <a:prstGeom prst="rect">
            <a:avLst/>
          </a:prstGeom>
          <a:solidFill>
            <a:srgbClr val="FFFFFF"/>
          </a:solidFill>
          <a:ln>
            <a:solidFill>
              <a:srgbClr val="000000"/>
            </a:solidFill>
            <a:miter lim="800000"/>
            <a:headEnd/>
            <a:tailEnd/>
          </a:ln>
        </p:spPr>
      </p:sp>
      <p:sp>
        <p:nvSpPr>
          <p:cNvPr id="43011" name="Rectangle 3"/>
          <p:cNvSpPr>
            <a:spLocks noGrp="1" noChangeArrowheads="1"/>
          </p:cNvSpPr>
          <p:nvPr>
            <p:ph type="body" idx="1"/>
          </p:nvPr>
        </p:nvSpPr>
        <p:spPr bwMode="auto">
          <a:xfrm>
            <a:off x="914615" y="4343985"/>
            <a:ext cx="5028771" cy="4114508"/>
          </a:xfrm>
          <a:prstGeom prst="rect">
            <a:avLst/>
          </a:prstGeom>
          <a:solidFill>
            <a:srgbClr val="FFFFFF"/>
          </a:solidFill>
          <a:ln>
            <a:solidFill>
              <a:srgbClr val="000000"/>
            </a:solidFill>
            <a:miter lim="800000"/>
            <a:headEnd/>
            <a:tailEnd/>
          </a:ln>
        </p:spPr>
        <p:txBody>
          <a:bodyPr/>
          <a:lstStyle/>
          <a:p>
            <a:endParaRPr lang="en-GB"/>
          </a:p>
        </p:txBody>
      </p:sp>
    </p:spTree>
    <p:extLst>
      <p:ext uri="{BB962C8B-B14F-4D97-AF65-F5344CB8AC3E}">
        <p14:creationId xmlns:p14="http://schemas.microsoft.com/office/powerpoint/2010/main" val="3421996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F82A43-1D19-4551-8F7A-AA4B9B9A4F56}" type="slidenum">
              <a:rPr lang="en-US"/>
              <a:pPr/>
              <a:t>7</a:t>
            </a:fld>
            <a:endParaRPr lang="en-US"/>
          </a:p>
        </p:txBody>
      </p:sp>
      <p:sp>
        <p:nvSpPr>
          <p:cNvPr id="40962" name="Rectangle 2"/>
          <p:cNvSpPr>
            <a:spLocks noGrp="1" noRot="1" noChangeAspect="1" noChangeArrowheads="1" noTextEdit="1"/>
          </p:cNvSpPr>
          <p:nvPr>
            <p:ph type="sldImg"/>
          </p:nvPr>
        </p:nvSpPr>
        <p:spPr bwMode="auto">
          <a:xfrm>
            <a:off x="1143000" y="685800"/>
            <a:ext cx="4573588" cy="3429000"/>
          </a:xfrm>
          <a:prstGeom prst="rect">
            <a:avLst/>
          </a:prstGeom>
          <a:solidFill>
            <a:srgbClr val="FFFFFF"/>
          </a:solidFill>
          <a:ln>
            <a:solidFill>
              <a:srgbClr val="000000"/>
            </a:solidFill>
            <a:miter lim="800000"/>
            <a:headEnd/>
            <a:tailEnd/>
          </a:ln>
        </p:spPr>
      </p:sp>
      <p:sp>
        <p:nvSpPr>
          <p:cNvPr id="40963" name="Rectangle 3"/>
          <p:cNvSpPr>
            <a:spLocks noGrp="1" noChangeArrowheads="1"/>
          </p:cNvSpPr>
          <p:nvPr>
            <p:ph type="body" idx="1"/>
          </p:nvPr>
        </p:nvSpPr>
        <p:spPr bwMode="auto">
          <a:xfrm>
            <a:off x="914615" y="4343985"/>
            <a:ext cx="5028771" cy="4114508"/>
          </a:xfrm>
          <a:prstGeom prst="rect">
            <a:avLst/>
          </a:prstGeom>
          <a:solidFill>
            <a:srgbClr val="FFFFFF"/>
          </a:solidFill>
          <a:ln>
            <a:solidFill>
              <a:srgbClr val="000000"/>
            </a:solidFill>
            <a:miter lim="800000"/>
            <a:headEnd/>
            <a:tailEnd/>
          </a:ln>
        </p:spPr>
        <p:txBody>
          <a:bodyPr/>
          <a:lstStyle/>
          <a:p>
            <a:endParaRPr lang="en-GB" dirty="0"/>
          </a:p>
        </p:txBody>
      </p:sp>
    </p:spTree>
    <p:extLst>
      <p:ext uri="{BB962C8B-B14F-4D97-AF65-F5344CB8AC3E}">
        <p14:creationId xmlns:p14="http://schemas.microsoft.com/office/powerpoint/2010/main" val="556862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157E31-C0E1-4013-A9E4-3B8628DF983E}" type="slidenum">
              <a:rPr lang="en-US" smtClean="0"/>
              <a:pPr/>
              <a:t>12</a:t>
            </a:fld>
            <a:endParaRPr lang="en-US"/>
          </a:p>
        </p:txBody>
      </p:sp>
    </p:spTree>
    <p:extLst>
      <p:ext uri="{BB962C8B-B14F-4D97-AF65-F5344CB8AC3E}">
        <p14:creationId xmlns:p14="http://schemas.microsoft.com/office/powerpoint/2010/main" val="3004923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Three-state logic</a:t>
            </a:r>
          </a:p>
        </p:txBody>
      </p:sp>
      <p:sp>
        <p:nvSpPr>
          <p:cNvPr id="4" name="Slide Number Placeholder 3"/>
          <p:cNvSpPr>
            <a:spLocks noGrp="1"/>
          </p:cNvSpPr>
          <p:nvPr>
            <p:ph type="sldNum" sz="quarter" idx="10"/>
          </p:nvPr>
        </p:nvSpPr>
        <p:spPr/>
        <p:txBody>
          <a:bodyPr/>
          <a:lstStyle/>
          <a:p>
            <a:fld id="{40157E31-C0E1-4013-A9E4-3B8628DF983E}" type="slidenum">
              <a:rPr lang="en-US" smtClean="0"/>
              <a:pPr/>
              <a:t>18</a:t>
            </a:fld>
            <a:endParaRPr lang="en-US"/>
          </a:p>
        </p:txBody>
      </p:sp>
    </p:spTree>
    <p:extLst>
      <p:ext uri="{BB962C8B-B14F-4D97-AF65-F5344CB8AC3E}">
        <p14:creationId xmlns:p14="http://schemas.microsoft.com/office/powerpoint/2010/main" val="2570388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0157E31-C0E1-4013-A9E4-3B8628DF983E}" type="slidenum">
              <a:rPr lang="en-US" smtClean="0"/>
              <a:pPr/>
              <a:t>19</a:t>
            </a:fld>
            <a:endParaRPr lang="en-US"/>
          </a:p>
        </p:txBody>
      </p:sp>
    </p:spTree>
    <p:extLst>
      <p:ext uri="{BB962C8B-B14F-4D97-AF65-F5344CB8AC3E}">
        <p14:creationId xmlns:p14="http://schemas.microsoft.com/office/powerpoint/2010/main" val="69944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157E31-C0E1-4013-A9E4-3B8628DF983E}" type="slidenum">
              <a:rPr lang="en-US" smtClean="0"/>
              <a:pPr/>
              <a:t>21</a:t>
            </a:fld>
            <a:endParaRPr lang="en-US"/>
          </a:p>
        </p:txBody>
      </p:sp>
    </p:spTree>
    <p:extLst>
      <p:ext uri="{BB962C8B-B14F-4D97-AF65-F5344CB8AC3E}">
        <p14:creationId xmlns:p14="http://schemas.microsoft.com/office/powerpoint/2010/main" val="474345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157E31-C0E1-4013-A9E4-3B8628DF983E}" type="slidenum">
              <a:rPr lang="en-US" smtClean="0"/>
              <a:pPr/>
              <a:t>22</a:t>
            </a:fld>
            <a:endParaRPr lang="en-US"/>
          </a:p>
        </p:txBody>
      </p:sp>
    </p:spTree>
    <p:extLst>
      <p:ext uri="{BB962C8B-B14F-4D97-AF65-F5344CB8AC3E}">
        <p14:creationId xmlns:p14="http://schemas.microsoft.com/office/powerpoint/2010/main" val="344594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0B38D84-1A41-4F90-B455-CE20ADD31CFC}" type="datetime1">
              <a:rPr lang="en-US" smtClean="0"/>
              <a:pPr/>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8F0220-42C0-4303-873A-75DD08E74D79}" type="slidenum">
              <a:rPr lang="en-US" smtClean="0"/>
              <a:pPr/>
              <a:t>‹#›</a:t>
            </a:fld>
            <a:endParaRPr lang="en-US"/>
          </a:p>
        </p:txBody>
      </p:sp>
    </p:spTree>
    <p:extLst>
      <p:ext uri="{BB962C8B-B14F-4D97-AF65-F5344CB8AC3E}">
        <p14:creationId xmlns:p14="http://schemas.microsoft.com/office/powerpoint/2010/main" val="4191530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845136-92A2-407E-AA96-0D4E5D02771B}" type="datetime1">
              <a:rPr lang="en-US" smtClean="0"/>
              <a:pPr/>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8F0220-42C0-4303-873A-75DD08E74D79}" type="slidenum">
              <a:rPr lang="en-US" smtClean="0"/>
              <a:pPr/>
              <a:t>‹#›</a:t>
            </a:fld>
            <a:endParaRPr lang="en-US"/>
          </a:p>
        </p:txBody>
      </p:sp>
    </p:spTree>
    <p:extLst>
      <p:ext uri="{BB962C8B-B14F-4D97-AF65-F5344CB8AC3E}">
        <p14:creationId xmlns:p14="http://schemas.microsoft.com/office/powerpoint/2010/main" val="4135971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751A05-16FD-4620-BAEF-DF449AE19934}" type="datetime1">
              <a:rPr lang="en-US" smtClean="0"/>
              <a:pPr/>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8F0220-42C0-4303-873A-75DD08E74D79}" type="slidenum">
              <a:rPr lang="en-US" smtClean="0"/>
              <a:pPr/>
              <a:t>‹#›</a:t>
            </a:fld>
            <a:endParaRPr lang="en-US"/>
          </a:p>
        </p:txBody>
      </p:sp>
    </p:spTree>
    <p:extLst>
      <p:ext uri="{BB962C8B-B14F-4D97-AF65-F5344CB8AC3E}">
        <p14:creationId xmlns:p14="http://schemas.microsoft.com/office/powerpoint/2010/main" val="1213181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07543" y="264645"/>
            <a:ext cx="7728915" cy="67710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10/13/2023</a:t>
            </a:fld>
            <a:endParaRPr lang="en-US"/>
          </a:p>
        </p:txBody>
      </p:sp>
      <p:sp>
        <p:nvSpPr>
          <p:cNvPr id="6" name="Holder 6"/>
          <p:cNvSpPr>
            <a:spLocks noGrp="1"/>
          </p:cNvSpPr>
          <p:nvPr>
            <p:ph type="sldNum" sz="quarter" idx="7"/>
          </p:nvPr>
        </p:nvSpPr>
        <p:spPr/>
        <p:txBody>
          <a:bodyPr lIns="0" tIns="0" rIns="0" bIns="0"/>
          <a:lstStyle>
            <a:lvl1pPr>
              <a:defRPr sz="675" b="0" i="0">
                <a:solidFill>
                  <a:srgbClr val="888888"/>
                </a:solidFill>
                <a:latin typeface="Arial"/>
                <a:cs typeface="Arial"/>
              </a:defRPr>
            </a:lvl1pPr>
          </a:lstStyle>
          <a:p>
            <a:pPr marL="99060">
              <a:spcBef>
                <a:spcPts val="11"/>
              </a:spcBef>
            </a:pPr>
            <a:fld id="{81D60167-4931-47E6-BA6A-407CBD079E47}" type="slidenum">
              <a:rPr lang="en-US" spc="-4" smtClean="0"/>
              <a:pPr marL="99060">
                <a:spcBef>
                  <a:spcPts val="11"/>
                </a:spcBef>
              </a:pPr>
              <a:t>‹#›</a:t>
            </a:fld>
            <a:endParaRPr lang="en-US" spc="-4" dirty="0"/>
          </a:p>
        </p:txBody>
      </p:sp>
    </p:spTree>
    <p:extLst>
      <p:ext uri="{BB962C8B-B14F-4D97-AF65-F5344CB8AC3E}">
        <p14:creationId xmlns:p14="http://schemas.microsoft.com/office/powerpoint/2010/main" val="806139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9614FE-6CC3-4F3A-8DC1-E34ED456BCA2}" type="datetime1">
              <a:rPr lang="en-US" smtClean="0"/>
              <a:pPr/>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8F0220-42C0-4303-873A-75DD08E74D79}" type="slidenum">
              <a:rPr lang="en-US" smtClean="0"/>
              <a:pPr/>
              <a:t>‹#›</a:t>
            </a:fld>
            <a:endParaRPr lang="en-US"/>
          </a:p>
        </p:txBody>
      </p:sp>
    </p:spTree>
    <p:extLst>
      <p:ext uri="{BB962C8B-B14F-4D97-AF65-F5344CB8AC3E}">
        <p14:creationId xmlns:p14="http://schemas.microsoft.com/office/powerpoint/2010/main" val="1441210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F0A899-B46F-437B-B009-CB6213F031AB}" type="datetime1">
              <a:rPr lang="en-US" smtClean="0"/>
              <a:pPr/>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8F0220-42C0-4303-873A-75DD08E74D79}" type="slidenum">
              <a:rPr lang="en-US" smtClean="0"/>
              <a:pPr/>
              <a:t>‹#›</a:t>
            </a:fld>
            <a:endParaRPr lang="en-US"/>
          </a:p>
        </p:txBody>
      </p:sp>
    </p:spTree>
    <p:extLst>
      <p:ext uri="{BB962C8B-B14F-4D97-AF65-F5344CB8AC3E}">
        <p14:creationId xmlns:p14="http://schemas.microsoft.com/office/powerpoint/2010/main" val="395482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055DC2-556B-4439-A4DA-9ADA08088624}" type="datetime1">
              <a:rPr lang="en-US" smtClean="0"/>
              <a:pPr/>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8F0220-42C0-4303-873A-75DD08E74D79}" type="slidenum">
              <a:rPr lang="en-US" smtClean="0"/>
              <a:pPr/>
              <a:t>‹#›</a:t>
            </a:fld>
            <a:endParaRPr lang="en-US"/>
          </a:p>
        </p:txBody>
      </p:sp>
    </p:spTree>
    <p:extLst>
      <p:ext uri="{BB962C8B-B14F-4D97-AF65-F5344CB8AC3E}">
        <p14:creationId xmlns:p14="http://schemas.microsoft.com/office/powerpoint/2010/main" val="2882136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26F369C-CB23-40D5-B4F3-74339324488D}" type="datetime1">
              <a:rPr lang="en-US" smtClean="0"/>
              <a:pPr/>
              <a:t>10/13/2023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8F0220-42C0-4303-873A-75DD08E74D79}" type="slidenum">
              <a:rPr lang="en-US" smtClean="0"/>
              <a:pPr/>
              <a:t>‹#›</a:t>
            </a:fld>
            <a:endParaRPr lang="en-US"/>
          </a:p>
        </p:txBody>
      </p:sp>
    </p:spTree>
    <p:extLst>
      <p:ext uri="{BB962C8B-B14F-4D97-AF65-F5344CB8AC3E}">
        <p14:creationId xmlns:p14="http://schemas.microsoft.com/office/powerpoint/2010/main" val="3721256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DA14DCD-97A3-4F21-AF45-F935D64F3BC6}" type="datetime1">
              <a:rPr lang="en-US" smtClean="0"/>
              <a:pPr/>
              <a:t>10/13/2023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8F0220-42C0-4303-873A-75DD08E74D79}" type="slidenum">
              <a:rPr lang="en-US" smtClean="0"/>
              <a:pPr/>
              <a:t>‹#›</a:t>
            </a:fld>
            <a:endParaRPr lang="en-US"/>
          </a:p>
        </p:txBody>
      </p:sp>
    </p:spTree>
    <p:extLst>
      <p:ext uri="{BB962C8B-B14F-4D97-AF65-F5344CB8AC3E}">
        <p14:creationId xmlns:p14="http://schemas.microsoft.com/office/powerpoint/2010/main" val="1359673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4AC1BD-9A05-41C2-BF87-ECFFD9282704}" type="datetime1">
              <a:rPr lang="en-US" smtClean="0"/>
              <a:pPr/>
              <a:t>10/13/2023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8F0220-42C0-4303-873A-75DD08E74D79}" type="slidenum">
              <a:rPr lang="en-US" smtClean="0"/>
              <a:pPr/>
              <a:t>‹#›</a:t>
            </a:fld>
            <a:endParaRPr lang="en-US"/>
          </a:p>
        </p:txBody>
      </p:sp>
    </p:spTree>
    <p:extLst>
      <p:ext uri="{BB962C8B-B14F-4D97-AF65-F5344CB8AC3E}">
        <p14:creationId xmlns:p14="http://schemas.microsoft.com/office/powerpoint/2010/main" val="3172489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688967-488C-4A4E-8831-284AC816B026}" type="datetime1">
              <a:rPr lang="en-US" smtClean="0"/>
              <a:pPr/>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8F0220-42C0-4303-873A-75DD08E74D79}" type="slidenum">
              <a:rPr lang="en-US" smtClean="0"/>
              <a:pPr/>
              <a:t>‹#›</a:t>
            </a:fld>
            <a:endParaRPr lang="en-US"/>
          </a:p>
        </p:txBody>
      </p:sp>
    </p:spTree>
    <p:extLst>
      <p:ext uri="{BB962C8B-B14F-4D97-AF65-F5344CB8AC3E}">
        <p14:creationId xmlns:p14="http://schemas.microsoft.com/office/powerpoint/2010/main" val="183820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A43864-8CA0-4BC7-A33F-DA86F3D75705}" type="datetime1">
              <a:rPr lang="en-US" smtClean="0"/>
              <a:pPr/>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8F0220-42C0-4303-873A-75DD08E74D79}" type="slidenum">
              <a:rPr lang="en-US" smtClean="0"/>
              <a:pPr/>
              <a:t>‹#›</a:t>
            </a:fld>
            <a:endParaRPr lang="en-US"/>
          </a:p>
        </p:txBody>
      </p:sp>
    </p:spTree>
    <p:extLst>
      <p:ext uri="{BB962C8B-B14F-4D97-AF65-F5344CB8AC3E}">
        <p14:creationId xmlns:p14="http://schemas.microsoft.com/office/powerpoint/2010/main" val="2971713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D1CAC3-A909-4302-AAA3-C5F641F20B71}" type="datetime1">
              <a:rPr lang="en-US" smtClean="0"/>
              <a:pPr/>
              <a:t>10/13/2023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8F0220-42C0-4303-873A-75DD08E74D79}" type="slidenum">
              <a:rPr lang="en-US" smtClean="0"/>
              <a:pPr/>
              <a:t>‹#›</a:t>
            </a:fld>
            <a:endParaRPr lang="en-US"/>
          </a:p>
        </p:txBody>
      </p:sp>
    </p:spTree>
    <p:extLst>
      <p:ext uri="{BB962C8B-B14F-4D97-AF65-F5344CB8AC3E}">
        <p14:creationId xmlns:p14="http://schemas.microsoft.com/office/powerpoint/2010/main" val="838638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hafqat@cse.uiu.ac.bd"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gif"/></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7F8797F-BB93-C788-B006-66A0856B9DE8}"/>
              </a:ext>
            </a:extLst>
          </p:cNvPr>
          <p:cNvSpPr>
            <a:spLocks noGrp="1"/>
          </p:cNvSpPr>
          <p:nvPr>
            <p:ph type="subTitle" idx="4"/>
          </p:nvPr>
        </p:nvSpPr>
        <p:spPr>
          <a:xfrm>
            <a:off x="730700" y="4386954"/>
            <a:ext cx="3543300" cy="1440394"/>
          </a:xfrm>
        </p:spPr>
        <p:txBody>
          <a:bodyPr/>
          <a:lstStyle/>
          <a:p>
            <a:pPr marL="0" indent="0">
              <a:spcBef>
                <a:spcPts val="71"/>
              </a:spcBef>
              <a:buNone/>
            </a:pPr>
            <a:r>
              <a:rPr lang="en-US" sz="1200" spc="-4" dirty="0">
                <a:latin typeface="Arial"/>
                <a:cs typeface="Arial"/>
              </a:rPr>
              <a:t>Md. Shafqat </a:t>
            </a:r>
            <a:r>
              <a:rPr lang="en-US" sz="1200" spc="-4" dirty="0" err="1">
                <a:latin typeface="Arial"/>
                <a:cs typeface="Arial"/>
              </a:rPr>
              <a:t>Talukder</a:t>
            </a:r>
            <a:r>
              <a:rPr lang="en-US" sz="1200" spc="-4" dirty="0">
                <a:latin typeface="Arial"/>
                <a:cs typeface="Arial"/>
              </a:rPr>
              <a:t> Rakin</a:t>
            </a:r>
            <a:endParaRPr lang="en-US" sz="1200" dirty="0">
              <a:latin typeface="Arial"/>
              <a:cs typeface="Arial"/>
            </a:endParaRPr>
          </a:p>
          <a:p>
            <a:pPr marL="0" marR="3810" indent="0">
              <a:buNone/>
            </a:pPr>
            <a:r>
              <a:rPr lang="en-US" sz="1200" spc="-4" dirty="0">
                <a:latin typeface="Arial"/>
                <a:cs typeface="Arial"/>
              </a:rPr>
              <a:t>Lecturer, Department of CSE,  </a:t>
            </a:r>
          </a:p>
          <a:p>
            <a:pPr marL="0" marR="3810" indent="0">
              <a:buNone/>
            </a:pPr>
            <a:r>
              <a:rPr lang="en-US" sz="1200" spc="-4" dirty="0">
                <a:latin typeface="Arial"/>
                <a:cs typeface="Arial"/>
              </a:rPr>
              <a:t>United International</a:t>
            </a:r>
            <a:r>
              <a:rPr lang="en-US" sz="1200" spc="8" dirty="0">
                <a:latin typeface="Arial"/>
                <a:cs typeface="Arial"/>
              </a:rPr>
              <a:t> </a:t>
            </a:r>
            <a:r>
              <a:rPr lang="en-US" sz="1200" spc="-4" dirty="0">
                <a:latin typeface="Arial"/>
                <a:cs typeface="Arial"/>
              </a:rPr>
              <a:t>University</a:t>
            </a:r>
          </a:p>
          <a:p>
            <a:pPr marL="0" marR="3810" indent="0">
              <a:buNone/>
            </a:pPr>
            <a:r>
              <a:rPr lang="en-US" sz="1200" spc="-4" dirty="0">
                <a:latin typeface="Arial"/>
                <a:cs typeface="Arial"/>
              </a:rPr>
              <a:t>Email id : </a:t>
            </a:r>
            <a:r>
              <a:rPr lang="en-US" sz="1200" spc="-4" dirty="0">
                <a:latin typeface="Arial"/>
                <a:cs typeface="Arial"/>
                <a:hlinkClick r:id="rId2">
                  <a:extLst>
                    <a:ext uri="{A12FA001-AC4F-418D-AE19-62706E023703}">
                      <ahyp:hlinkClr xmlns:ahyp="http://schemas.microsoft.com/office/drawing/2018/hyperlinkcolor" val="tx"/>
                    </a:ext>
                  </a:extLst>
                </a:hlinkClick>
              </a:rPr>
              <a:t>shafqat@cse.uiu.ac.bd</a:t>
            </a:r>
            <a:endParaRPr lang="en-US" sz="1200" dirty="0">
              <a:latin typeface="Arial"/>
              <a:cs typeface="Arial"/>
            </a:endParaRPr>
          </a:p>
          <a:p>
            <a:endParaRPr lang="en-US" dirty="0"/>
          </a:p>
        </p:txBody>
      </p:sp>
      <p:sp>
        <p:nvSpPr>
          <p:cNvPr id="7" name="object 5">
            <a:extLst>
              <a:ext uri="{FF2B5EF4-FFF2-40B4-BE49-F238E27FC236}">
                <a16:creationId xmlns:a16="http://schemas.microsoft.com/office/drawing/2014/main" id="{67C7C251-28BA-B1C1-2698-414C51F280A9}"/>
              </a:ext>
            </a:extLst>
          </p:cNvPr>
          <p:cNvSpPr txBox="1"/>
          <p:nvPr/>
        </p:nvSpPr>
        <p:spPr>
          <a:xfrm>
            <a:off x="5313673" y="4743063"/>
            <a:ext cx="2286000" cy="286136"/>
          </a:xfrm>
          <a:prstGeom prst="rect">
            <a:avLst/>
          </a:prstGeom>
        </p:spPr>
        <p:txBody>
          <a:bodyPr vert="horz" wrap="square" lIns="0" tIns="9049" rIns="0" bIns="0" rtlCol="0">
            <a:spAutoFit/>
          </a:bodyPr>
          <a:lstStyle/>
          <a:p>
            <a:pPr marL="9525">
              <a:spcBef>
                <a:spcPts val="71"/>
              </a:spcBef>
            </a:pPr>
            <a:r>
              <a:rPr spc="-4" dirty="0">
                <a:solidFill>
                  <a:srgbClr val="585858"/>
                </a:solidFill>
                <a:latin typeface="Arial"/>
                <a:cs typeface="Arial"/>
              </a:rPr>
              <a:t>Courtesy:</a:t>
            </a:r>
            <a:r>
              <a:rPr lang="en-US" spc="-4" dirty="0">
                <a:solidFill>
                  <a:srgbClr val="585858"/>
                </a:solidFill>
                <a:latin typeface="Arial"/>
                <a:cs typeface="Arial"/>
              </a:rPr>
              <a:t> </a:t>
            </a:r>
            <a:r>
              <a:rPr lang="en-US" spc="-4" dirty="0" err="1">
                <a:solidFill>
                  <a:srgbClr val="585858"/>
                </a:solidFill>
                <a:latin typeface="Arial"/>
                <a:cs typeface="Arial"/>
              </a:rPr>
              <a:t>Nasif</a:t>
            </a:r>
            <a:r>
              <a:rPr lang="en-US" spc="-4" dirty="0">
                <a:solidFill>
                  <a:srgbClr val="585858"/>
                </a:solidFill>
                <a:latin typeface="Arial"/>
                <a:cs typeface="Arial"/>
              </a:rPr>
              <a:t> M. Sir</a:t>
            </a:r>
            <a:r>
              <a:rPr spc="-4" dirty="0">
                <a:solidFill>
                  <a:srgbClr val="585858"/>
                </a:solidFill>
                <a:latin typeface="Arial"/>
                <a:cs typeface="Arial"/>
              </a:rPr>
              <a:t> </a:t>
            </a:r>
            <a:endParaRPr dirty="0">
              <a:latin typeface="Arial"/>
              <a:cs typeface="Arial"/>
            </a:endParaRPr>
          </a:p>
        </p:txBody>
      </p:sp>
      <p:sp>
        <p:nvSpPr>
          <p:cNvPr id="6" name="object 2">
            <a:extLst>
              <a:ext uri="{FF2B5EF4-FFF2-40B4-BE49-F238E27FC236}">
                <a16:creationId xmlns:a16="http://schemas.microsoft.com/office/drawing/2014/main" id="{1CF76EDE-B57A-13DF-63DA-A9C1C6D6CB45}"/>
              </a:ext>
            </a:extLst>
          </p:cNvPr>
          <p:cNvSpPr txBox="1">
            <a:spLocks/>
          </p:cNvSpPr>
          <p:nvPr/>
        </p:nvSpPr>
        <p:spPr>
          <a:xfrm>
            <a:off x="452487" y="1828801"/>
            <a:ext cx="8215460" cy="529953"/>
          </a:xfrm>
          <a:prstGeom prst="rect">
            <a:avLst/>
          </a:prstGeom>
        </p:spPr>
        <p:txBody>
          <a:bodyPr vert="horz" wrap="square" lIns="0" tIns="67628" rIns="0" bIns="0" rtlCol="0">
            <a:spAutoFit/>
          </a:bodyPr>
          <a:lstStyle>
            <a:lvl1pPr>
              <a:defRPr sz="4400" b="0" i="0">
                <a:solidFill>
                  <a:schemeClr val="tx1"/>
                </a:solidFill>
                <a:latin typeface="Arial"/>
                <a:ea typeface="+mj-ea"/>
                <a:cs typeface="Arial"/>
              </a:defRPr>
            </a:lvl1pPr>
          </a:lstStyle>
          <a:p>
            <a:pPr marL="278130" marR="3810" indent="-269081" algn="ctr">
              <a:lnSpc>
                <a:spcPts val="3645"/>
              </a:lnSpc>
              <a:spcBef>
                <a:spcPts val="533"/>
              </a:spcBef>
            </a:pPr>
            <a:r>
              <a:rPr lang="en-US" sz="3600" b="1" dirty="0">
                <a:solidFill>
                  <a:srgbClr val="FF0000"/>
                </a:solidFill>
                <a:latin typeface="Times New Roman" pitchFamily="18" charset="0"/>
                <a:cs typeface="Times New Roman" pitchFamily="18" charset="0"/>
              </a:rPr>
              <a:t>8086 and Memory Interfacing</a:t>
            </a:r>
            <a:endParaRPr lang="en-US" sz="3300" kern="0" dirty="0"/>
          </a:p>
        </p:txBody>
      </p:sp>
    </p:spTree>
    <p:extLst>
      <p:ext uri="{BB962C8B-B14F-4D97-AF65-F5344CB8AC3E}">
        <p14:creationId xmlns:p14="http://schemas.microsoft.com/office/powerpoint/2010/main" val="1178730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5800" y="685800"/>
            <a:ext cx="7924800" cy="5952674"/>
          </a:xfrm>
          <a:prstGeom prst="rect">
            <a:avLst/>
          </a:prstGeom>
        </p:spPr>
      </p:pic>
      <p:sp>
        <p:nvSpPr>
          <p:cNvPr id="3" name="Rectangle 2"/>
          <p:cNvSpPr/>
          <p:nvPr/>
        </p:nvSpPr>
        <p:spPr>
          <a:xfrm>
            <a:off x="2092796" y="-76200"/>
            <a:ext cx="4958409" cy="905056"/>
          </a:xfrm>
          <a:prstGeom prst="rect">
            <a:avLst/>
          </a:prstGeom>
        </p:spPr>
        <p:txBody>
          <a:bodyPr wrap="none">
            <a:spAutoFit/>
          </a:bodyPr>
          <a:lstStyle/>
          <a:p>
            <a:pPr algn="just">
              <a:lnSpc>
                <a:spcPct val="150000"/>
              </a:lnSpc>
            </a:pPr>
            <a:r>
              <a:rPr lang="en-US" sz="4000" b="1" dirty="0">
                <a:solidFill>
                  <a:srgbClr val="FF0000"/>
                </a:solidFill>
                <a:latin typeface="Times New Roman" pitchFamily="18" charset="0"/>
                <a:cs typeface="Times New Roman" pitchFamily="18" charset="0"/>
              </a:rPr>
              <a:t>Memory organization</a:t>
            </a:r>
          </a:p>
        </p:txBody>
      </p:sp>
      <p:sp>
        <p:nvSpPr>
          <p:cNvPr id="4" name="Slide Number Placeholder 3"/>
          <p:cNvSpPr>
            <a:spLocks noGrp="1"/>
          </p:cNvSpPr>
          <p:nvPr>
            <p:ph type="sldNum" sz="quarter" idx="12"/>
          </p:nvPr>
        </p:nvSpPr>
        <p:spPr/>
        <p:txBody>
          <a:bodyPr/>
          <a:lstStyle/>
          <a:p>
            <a:fld id="{208F0220-42C0-4303-873A-75DD08E74D79}" type="slidenum">
              <a:rPr lang="en-US" smtClean="0"/>
              <a:pPr/>
              <a:t>10</a:t>
            </a:fld>
            <a:endParaRPr lang="en-US"/>
          </a:p>
        </p:txBody>
      </p:sp>
    </p:spTree>
    <p:extLst>
      <p:ext uri="{BB962C8B-B14F-4D97-AF65-F5344CB8AC3E}">
        <p14:creationId xmlns:p14="http://schemas.microsoft.com/office/powerpoint/2010/main" val="4187370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92796" y="-76200"/>
            <a:ext cx="4958409" cy="905056"/>
          </a:xfrm>
          <a:prstGeom prst="rect">
            <a:avLst/>
          </a:prstGeom>
        </p:spPr>
        <p:txBody>
          <a:bodyPr wrap="none">
            <a:spAutoFit/>
          </a:bodyPr>
          <a:lstStyle/>
          <a:p>
            <a:pPr algn="just">
              <a:lnSpc>
                <a:spcPct val="150000"/>
              </a:lnSpc>
            </a:pPr>
            <a:r>
              <a:rPr lang="en-US" sz="4000" b="1" dirty="0">
                <a:solidFill>
                  <a:srgbClr val="FF0000"/>
                </a:solidFill>
                <a:latin typeface="Times New Roman" pitchFamily="18" charset="0"/>
                <a:cs typeface="Times New Roman" pitchFamily="18" charset="0"/>
              </a:rPr>
              <a:t>Memory organization</a:t>
            </a:r>
          </a:p>
        </p:txBody>
      </p:sp>
      <p:pic>
        <p:nvPicPr>
          <p:cNvPr id="3" name="Picture 2"/>
          <p:cNvPicPr>
            <a:picLocks noChangeAspect="1"/>
          </p:cNvPicPr>
          <p:nvPr/>
        </p:nvPicPr>
        <p:blipFill>
          <a:blip r:embed="rId2"/>
          <a:stretch>
            <a:fillRect/>
          </a:stretch>
        </p:blipFill>
        <p:spPr>
          <a:xfrm>
            <a:off x="609600" y="1066800"/>
            <a:ext cx="7629525" cy="1800225"/>
          </a:xfrm>
          <a:prstGeom prst="rect">
            <a:avLst/>
          </a:prstGeom>
        </p:spPr>
      </p:pic>
      <p:pic>
        <p:nvPicPr>
          <p:cNvPr id="4" name="Picture 3"/>
          <p:cNvPicPr>
            <a:picLocks noChangeAspect="1"/>
          </p:cNvPicPr>
          <p:nvPr/>
        </p:nvPicPr>
        <p:blipFill>
          <a:blip r:embed="rId3"/>
          <a:stretch>
            <a:fillRect/>
          </a:stretch>
        </p:blipFill>
        <p:spPr>
          <a:xfrm>
            <a:off x="169014" y="2853521"/>
            <a:ext cx="8805972" cy="2297210"/>
          </a:xfrm>
          <a:prstGeom prst="rect">
            <a:avLst/>
          </a:prstGeom>
        </p:spPr>
      </p:pic>
      <p:sp>
        <p:nvSpPr>
          <p:cNvPr id="5" name="Slide Number Placeholder 4"/>
          <p:cNvSpPr>
            <a:spLocks noGrp="1"/>
          </p:cNvSpPr>
          <p:nvPr>
            <p:ph type="sldNum" sz="quarter" idx="12"/>
          </p:nvPr>
        </p:nvSpPr>
        <p:spPr/>
        <p:txBody>
          <a:bodyPr/>
          <a:lstStyle/>
          <a:p>
            <a:fld id="{208F0220-42C0-4303-873A-75DD08E74D79}" type="slidenum">
              <a:rPr lang="en-US" smtClean="0"/>
              <a:pPr/>
              <a:t>11</a:t>
            </a:fld>
            <a:endParaRPr lang="en-US"/>
          </a:p>
        </p:txBody>
      </p:sp>
    </p:spTree>
    <p:extLst>
      <p:ext uri="{BB962C8B-B14F-4D97-AF65-F5344CB8AC3E}">
        <p14:creationId xmlns:p14="http://schemas.microsoft.com/office/powerpoint/2010/main" val="1839330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92796" y="-76200"/>
            <a:ext cx="4958409" cy="905056"/>
          </a:xfrm>
          <a:prstGeom prst="rect">
            <a:avLst/>
          </a:prstGeom>
        </p:spPr>
        <p:txBody>
          <a:bodyPr wrap="none">
            <a:spAutoFit/>
          </a:bodyPr>
          <a:lstStyle/>
          <a:p>
            <a:pPr algn="just">
              <a:lnSpc>
                <a:spcPct val="150000"/>
              </a:lnSpc>
            </a:pPr>
            <a:r>
              <a:rPr lang="en-US" sz="4000" b="1" dirty="0">
                <a:solidFill>
                  <a:srgbClr val="FF0000"/>
                </a:solidFill>
                <a:latin typeface="Times New Roman" pitchFamily="18" charset="0"/>
                <a:cs typeface="Times New Roman" pitchFamily="18" charset="0"/>
              </a:rPr>
              <a:t>Memory organization</a:t>
            </a:r>
          </a:p>
        </p:txBody>
      </p:sp>
      <p:sp>
        <p:nvSpPr>
          <p:cNvPr id="5" name="Slide Number Placeholder 4"/>
          <p:cNvSpPr>
            <a:spLocks noGrp="1"/>
          </p:cNvSpPr>
          <p:nvPr>
            <p:ph type="sldNum" sz="quarter" idx="12"/>
          </p:nvPr>
        </p:nvSpPr>
        <p:spPr/>
        <p:txBody>
          <a:bodyPr/>
          <a:lstStyle/>
          <a:p>
            <a:fld id="{208F0220-42C0-4303-873A-75DD08E74D79}" type="slidenum">
              <a:rPr lang="en-US" smtClean="0"/>
              <a:pPr/>
              <a:t>12</a:t>
            </a:fld>
            <a:endParaRPr lang="en-US"/>
          </a:p>
        </p:txBody>
      </p:sp>
      <p:sp>
        <p:nvSpPr>
          <p:cNvPr id="7" name="Rectangle 6"/>
          <p:cNvSpPr/>
          <p:nvPr/>
        </p:nvSpPr>
        <p:spPr>
          <a:xfrm>
            <a:off x="685800" y="990600"/>
            <a:ext cx="8153400" cy="1384995"/>
          </a:xfrm>
          <a:prstGeom prst="rect">
            <a:avLst/>
          </a:prstGeom>
        </p:spPr>
        <p:txBody>
          <a:bodyPr wrap="square">
            <a:spAutoFit/>
          </a:bodyPr>
          <a:lstStyle/>
          <a:p>
            <a:r>
              <a:rPr lang="en-GB" sz="2800" u="sng" dirty="0"/>
              <a:t>Memory capacity</a:t>
            </a:r>
          </a:p>
          <a:p>
            <a:r>
              <a:rPr lang="en-GB" sz="2800" dirty="0"/>
              <a:t>- The number of bits that a semiconductor memory chip can store is called its memory capacity.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819400"/>
            <a:ext cx="6160769" cy="3200400"/>
          </a:xfrm>
          <a:prstGeom prst="rect">
            <a:avLst/>
          </a:prstGeom>
        </p:spPr>
      </p:pic>
    </p:spTree>
    <p:extLst>
      <p:ext uri="{BB962C8B-B14F-4D97-AF65-F5344CB8AC3E}">
        <p14:creationId xmlns:p14="http://schemas.microsoft.com/office/powerpoint/2010/main" val="564216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41979" y="228600"/>
            <a:ext cx="3202021" cy="6019800"/>
          </a:xfrm>
          <a:prstGeom prst="rect">
            <a:avLst/>
          </a:prstGeom>
        </p:spPr>
      </p:pic>
      <p:pic>
        <p:nvPicPr>
          <p:cNvPr id="5" name="Picture 4"/>
          <p:cNvPicPr>
            <a:picLocks noChangeAspect="1"/>
          </p:cNvPicPr>
          <p:nvPr/>
        </p:nvPicPr>
        <p:blipFill>
          <a:blip r:embed="rId3"/>
          <a:stretch>
            <a:fillRect/>
          </a:stretch>
        </p:blipFill>
        <p:spPr>
          <a:xfrm>
            <a:off x="16042" y="2667000"/>
            <a:ext cx="5925937" cy="860217"/>
          </a:xfrm>
          <a:prstGeom prst="rect">
            <a:avLst/>
          </a:prstGeom>
        </p:spPr>
      </p:pic>
      <p:sp>
        <p:nvSpPr>
          <p:cNvPr id="2" name="Slide Number Placeholder 1"/>
          <p:cNvSpPr>
            <a:spLocks noGrp="1"/>
          </p:cNvSpPr>
          <p:nvPr>
            <p:ph type="sldNum" sz="quarter" idx="12"/>
          </p:nvPr>
        </p:nvSpPr>
        <p:spPr/>
        <p:txBody>
          <a:bodyPr/>
          <a:lstStyle/>
          <a:p>
            <a:fld id="{208F0220-42C0-4303-873A-75DD08E74D79}" type="slidenum">
              <a:rPr lang="en-US" smtClean="0"/>
              <a:pPr/>
              <a:t>13</a:t>
            </a:fld>
            <a:endParaRPr lang="en-US"/>
          </a:p>
        </p:txBody>
      </p:sp>
    </p:spTree>
    <p:extLst>
      <p:ext uri="{BB962C8B-B14F-4D97-AF65-F5344CB8AC3E}">
        <p14:creationId xmlns:p14="http://schemas.microsoft.com/office/powerpoint/2010/main" val="2129864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609600"/>
            <a:ext cx="8382000" cy="3970318"/>
          </a:xfrm>
          <a:prstGeom prst="rect">
            <a:avLst/>
          </a:prstGeom>
        </p:spPr>
        <p:txBody>
          <a:bodyPr wrap="square">
            <a:spAutoFit/>
          </a:bodyPr>
          <a:lstStyle/>
          <a:p>
            <a:pPr marL="514350" indent="-514350">
              <a:buAutoNum type="arabicPeriod"/>
            </a:pPr>
            <a:r>
              <a:rPr lang="en-GB" sz="2800" dirty="0"/>
              <a:t>Calculate total addressable memory in a RAM chip when there is a 16-bit data bus and a 32-bit address bus.</a:t>
            </a:r>
          </a:p>
          <a:p>
            <a:pPr marL="514350" indent="-514350">
              <a:buAutoNum type="arabicPeriod"/>
            </a:pPr>
            <a:endParaRPr lang="en-GB" sz="2800" dirty="0"/>
          </a:p>
          <a:p>
            <a:pPr marL="514350" indent="-514350">
              <a:buAutoNum type="arabicPeriod"/>
            </a:pPr>
            <a:endParaRPr lang="en-GB" sz="2800" dirty="0"/>
          </a:p>
          <a:p>
            <a:pPr marL="514350" indent="-514350">
              <a:buAutoNum type="arabicPeriod"/>
            </a:pPr>
            <a:endParaRPr lang="en-GB" sz="2800" dirty="0"/>
          </a:p>
          <a:p>
            <a:pPr marL="514350" indent="-514350">
              <a:buAutoNum type="arabicPeriod"/>
            </a:pPr>
            <a:r>
              <a:rPr lang="en-GB" sz="2800" dirty="0"/>
              <a:t>Calculate total addressable memory in a ROM chip when there is a 32-bit data bus and a 16-bit address bus.</a:t>
            </a:r>
          </a:p>
        </p:txBody>
      </p:sp>
      <p:sp>
        <p:nvSpPr>
          <p:cNvPr id="3" name="Slide Number Placeholder 2"/>
          <p:cNvSpPr>
            <a:spLocks noGrp="1"/>
          </p:cNvSpPr>
          <p:nvPr>
            <p:ph type="sldNum" sz="quarter" idx="12"/>
          </p:nvPr>
        </p:nvSpPr>
        <p:spPr/>
        <p:txBody>
          <a:bodyPr/>
          <a:lstStyle/>
          <a:p>
            <a:fld id="{208F0220-42C0-4303-873A-75DD08E74D79}" type="slidenum">
              <a:rPr lang="en-US" smtClean="0"/>
              <a:pPr/>
              <a:t>14</a:t>
            </a:fld>
            <a:endParaRPr lang="en-US"/>
          </a:p>
        </p:txBody>
      </p:sp>
    </p:spTree>
    <p:extLst>
      <p:ext uri="{BB962C8B-B14F-4D97-AF65-F5344CB8AC3E}">
        <p14:creationId xmlns:p14="http://schemas.microsoft.com/office/powerpoint/2010/main" val="4148932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6200" y="1143000"/>
            <a:ext cx="8946266" cy="4191000"/>
          </a:xfrm>
          <a:prstGeom prst="rect">
            <a:avLst/>
          </a:prstGeom>
        </p:spPr>
      </p:pic>
      <p:sp>
        <p:nvSpPr>
          <p:cNvPr id="2" name="Slide Number Placeholder 1"/>
          <p:cNvSpPr>
            <a:spLocks noGrp="1"/>
          </p:cNvSpPr>
          <p:nvPr>
            <p:ph type="sldNum" sz="quarter" idx="12"/>
          </p:nvPr>
        </p:nvSpPr>
        <p:spPr/>
        <p:txBody>
          <a:bodyPr/>
          <a:lstStyle/>
          <a:p>
            <a:fld id="{208F0220-42C0-4303-873A-75DD08E74D79}" type="slidenum">
              <a:rPr lang="en-US" smtClean="0"/>
              <a:pPr/>
              <a:t>15</a:t>
            </a:fld>
            <a:endParaRPr lang="en-US"/>
          </a:p>
        </p:txBody>
      </p:sp>
    </p:spTree>
    <p:extLst>
      <p:ext uri="{BB962C8B-B14F-4D97-AF65-F5344CB8AC3E}">
        <p14:creationId xmlns:p14="http://schemas.microsoft.com/office/powerpoint/2010/main" val="3473067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08F0220-42C0-4303-873A-75DD08E74D79}" type="slidenum">
              <a:rPr lang="en-US" smtClean="0"/>
              <a:pPr/>
              <a:t>16</a:t>
            </a:fld>
            <a:endParaRPr lang="en-US"/>
          </a:p>
        </p:txBody>
      </p:sp>
      <p:sp>
        <p:nvSpPr>
          <p:cNvPr id="3" name="Rectangle 2"/>
          <p:cNvSpPr/>
          <p:nvPr/>
        </p:nvSpPr>
        <p:spPr>
          <a:xfrm>
            <a:off x="538942" y="1143000"/>
            <a:ext cx="8153400" cy="2677656"/>
          </a:xfrm>
          <a:prstGeom prst="rect">
            <a:avLst/>
          </a:prstGeom>
        </p:spPr>
        <p:txBody>
          <a:bodyPr wrap="square">
            <a:spAutoFit/>
          </a:bodyPr>
          <a:lstStyle/>
          <a:p>
            <a:pPr marL="285750" indent="-285750">
              <a:buFont typeface="Arial" panose="020B0604020202020204" pitchFamily="34" charset="0"/>
              <a:buChar char="•"/>
            </a:pPr>
            <a:r>
              <a:rPr lang="en-GB" sz="2800" dirty="0"/>
              <a:t>RAM is also called volatile memory because they will  not retain data without power </a:t>
            </a:r>
          </a:p>
          <a:p>
            <a:pPr marL="285750" indent="-285750">
              <a:buFont typeface="Arial" panose="020B0604020202020204" pitchFamily="34" charset="0"/>
              <a:buChar char="•"/>
            </a:pPr>
            <a:r>
              <a:rPr lang="en-GB" sz="2800" dirty="0"/>
              <a:t>The main difference between ROM and RAM is that RAM is written under normal operation, whereas ROM is programmed outside the computer and normally is only read. </a:t>
            </a:r>
          </a:p>
        </p:txBody>
      </p:sp>
      <p:sp>
        <p:nvSpPr>
          <p:cNvPr id="4" name="Title 1"/>
          <p:cNvSpPr txBox="1">
            <a:spLocks/>
          </p:cNvSpPr>
          <p:nvPr/>
        </p:nvSpPr>
        <p:spPr bwMode="auto">
          <a:xfrm>
            <a:off x="381000" y="0"/>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fontAlgn="base">
              <a:spcBef>
                <a:spcPct val="0"/>
              </a:spcBef>
              <a:spcAft>
                <a:spcPct val="0"/>
              </a:spcAft>
              <a:defRPr sz="3200">
                <a:solidFill>
                  <a:schemeClr val="tx2"/>
                </a:solidFill>
                <a:latin typeface="Bookman Old Style" pitchFamily="18" charset="0"/>
              </a:defRPr>
            </a:lvl6pPr>
            <a:lvl7pPr marL="914400" algn="l" rtl="0" fontAlgn="base">
              <a:spcBef>
                <a:spcPct val="0"/>
              </a:spcBef>
              <a:spcAft>
                <a:spcPct val="0"/>
              </a:spcAft>
              <a:defRPr sz="3200">
                <a:solidFill>
                  <a:schemeClr val="tx2"/>
                </a:solidFill>
                <a:latin typeface="Bookman Old Style" pitchFamily="18" charset="0"/>
              </a:defRPr>
            </a:lvl7pPr>
            <a:lvl8pPr marL="1371600" algn="l" rtl="0" fontAlgn="base">
              <a:spcBef>
                <a:spcPct val="0"/>
              </a:spcBef>
              <a:spcAft>
                <a:spcPct val="0"/>
              </a:spcAft>
              <a:defRPr sz="3200">
                <a:solidFill>
                  <a:schemeClr val="tx2"/>
                </a:solidFill>
                <a:latin typeface="Bookman Old Style" pitchFamily="18" charset="0"/>
              </a:defRPr>
            </a:lvl8pPr>
            <a:lvl9pPr marL="1828800" algn="l" rtl="0" fontAlgn="base">
              <a:spcBef>
                <a:spcPct val="0"/>
              </a:spcBef>
              <a:spcAft>
                <a:spcPct val="0"/>
              </a:spcAft>
              <a:defRPr sz="3200">
                <a:solidFill>
                  <a:schemeClr val="tx2"/>
                </a:solidFill>
                <a:latin typeface="Bookman Old Style" pitchFamily="18" charset="0"/>
              </a:defRPr>
            </a:lvl9pPr>
          </a:lstStyle>
          <a:p>
            <a:pPr algn="ctr" eaLnBrk="1" fontAlgn="auto" hangingPunct="1">
              <a:spcAft>
                <a:spcPts val="0"/>
              </a:spcAft>
              <a:defRPr/>
            </a:pPr>
            <a:r>
              <a:rPr lang="en-US" sz="4000" b="1" dirty="0">
                <a:solidFill>
                  <a:srgbClr val="FF0000"/>
                </a:solidFill>
                <a:latin typeface="Times New Roman" pitchFamily="18" charset="0"/>
                <a:cs typeface="Times New Roman" pitchFamily="18" charset="0"/>
              </a:rPr>
              <a:t>Operation of RAM chip </a:t>
            </a:r>
            <a:endParaRPr lang="en-IN" sz="40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385195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l="6666" t="22223" b="18518"/>
          <a:stretch/>
        </p:blipFill>
        <p:spPr>
          <a:xfrm>
            <a:off x="577516" y="1371600"/>
            <a:ext cx="7772400" cy="3701142"/>
          </a:xfrm>
          <a:prstGeom prst="rect">
            <a:avLst/>
          </a:prstGeom>
        </p:spPr>
      </p:pic>
      <p:sp>
        <p:nvSpPr>
          <p:cNvPr id="3" name="Rectangle 2"/>
          <p:cNvSpPr/>
          <p:nvPr/>
        </p:nvSpPr>
        <p:spPr>
          <a:xfrm>
            <a:off x="609600" y="210650"/>
            <a:ext cx="8153400" cy="1938992"/>
          </a:xfrm>
          <a:prstGeom prst="rect">
            <a:avLst/>
          </a:prstGeom>
        </p:spPr>
        <p:txBody>
          <a:bodyPr wrap="square">
            <a:spAutoFit/>
          </a:bodyPr>
          <a:lstStyle/>
          <a:p>
            <a:pPr algn="just">
              <a:lnSpc>
                <a:spcPct val="150000"/>
              </a:lnSpc>
            </a:pPr>
            <a:r>
              <a:rPr lang="en-GB" sz="4000" dirty="0">
                <a:solidFill>
                  <a:srgbClr val="FF0000"/>
                </a:solidFill>
              </a:rPr>
              <a:t>Typical RAM chip</a:t>
            </a:r>
          </a:p>
          <a:p>
            <a:pPr algn="just">
              <a:lnSpc>
                <a:spcPct val="150000"/>
              </a:lnSpc>
            </a:pPr>
            <a:endParaRPr lang="en-US" sz="40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208F0220-42C0-4303-873A-75DD08E74D79}" type="slidenum">
              <a:rPr lang="en-US" smtClean="0"/>
              <a:pPr/>
              <a:t>17</a:t>
            </a:fld>
            <a:endParaRPr lang="en-US"/>
          </a:p>
        </p:txBody>
      </p:sp>
    </p:spTree>
    <p:extLst>
      <p:ext uri="{BB962C8B-B14F-4D97-AF65-F5344CB8AC3E}">
        <p14:creationId xmlns:p14="http://schemas.microsoft.com/office/powerpoint/2010/main" val="2548227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08F0220-42C0-4303-873A-75DD08E74D79}" type="slidenum">
              <a:rPr lang="en-US" smtClean="0"/>
              <a:pPr/>
              <a:t>18</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123953134"/>
              </p:ext>
            </p:extLst>
          </p:nvPr>
        </p:nvGraphicFramePr>
        <p:xfrm>
          <a:off x="304800" y="762000"/>
          <a:ext cx="8305800" cy="3018294"/>
        </p:xfrm>
        <a:graphic>
          <a:graphicData uri="http://schemas.openxmlformats.org/drawingml/2006/table">
            <a:tbl>
              <a:tblPr firstRow="1" bandRow="1">
                <a:tableStyleId>{00A15C55-8517-42AA-B614-E9B94910E393}</a:tableStyleId>
              </a:tblPr>
              <a:tblGrid>
                <a:gridCol w="9144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291084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609600">
                <a:tc>
                  <a:txBody>
                    <a:bodyPr/>
                    <a:lstStyle/>
                    <a:p>
                      <a:r>
                        <a:rPr lang="en-GB" sz="2800" dirty="0"/>
                        <a:t>CS</a:t>
                      </a:r>
                    </a:p>
                  </a:txBody>
                  <a:tcPr/>
                </a:tc>
                <a:tc>
                  <a:txBody>
                    <a:bodyPr/>
                    <a:lstStyle/>
                    <a:p>
                      <a:r>
                        <a:rPr lang="en-GB" sz="2800" dirty="0"/>
                        <a:t>WE’</a:t>
                      </a:r>
                    </a:p>
                  </a:txBody>
                  <a:tcPr/>
                </a:tc>
                <a:tc>
                  <a:txBody>
                    <a:bodyPr/>
                    <a:lstStyle/>
                    <a:p>
                      <a:r>
                        <a:rPr lang="en-GB" sz="2800" dirty="0"/>
                        <a:t>MODE</a:t>
                      </a:r>
                    </a:p>
                  </a:txBody>
                  <a:tcPr/>
                </a:tc>
                <a:tc>
                  <a:txBody>
                    <a:bodyPr/>
                    <a:lstStyle/>
                    <a:p>
                      <a:r>
                        <a:rPr lang="en-GB" sz="2800" dirty="0"/>
                        <a:t>Status</a:t>
                      </a:r>
                      <a:r>
                        <a:rPr lang="en-GB" sz="2800" baseline="0" dirty="0"/>
                        <a:t> of D7 – D0</a:t>
                      </a:r>
                      <a:endParaRPr lang="en-GB" sz="2800" dirty="0"/>
                    </a:p>
                  </a:txBody>
                  <a:tcPr/>
                </a:tc>
                <a:tc>
                  <a:txBody>
                    <a:bodyPr/>
                    <a:lstStyle/>
                    <a:p>
                      <a:r>
                        <a:rPr lang="en-GB" sz="2800" dirty="0"/>
                        <a:t>Power</a:t>
                      </a:r>
                    </a:p>
                  </a:txBody>
                  <a:tcPr/>
                </a:tc>
                <a:extLst>
                  <a:ext uri="{0D108BD9-81ED-4DB2-BD59-A6C34878D82A}">
                    <a16:rowId xmlns:a16="http://schemas.microsoft.com/office/drawing/2014/main" val="10000"/>
                  </a:ext>
                </a:extLst>
              </a:tr>
              <a:tr h="518547">
                <a:tc>
                  <a:txBody>
                    <a:bodyPr/>
                    <a:lstStyle/>
                    <a:p>
                      <a:r>
                        <a:rPr lang="en-GB" sz="2800" dirty="0"/>
                        <a:t>L</a:t>
                      </a:r>
                    </a:p>
                  </a:txBody>
                  <a:tcPr/>
                </a:tc>
                <a:tc>
                  <a:txBody>
                    <a:bodyPr/>
                    <a:lstStyle/>
                    <a:p>
                      <a:r>
                        <a:rPr lang="en-GB" sz="2800" dirty="0"/>
                        <a:t>X</a:t>
                      </a:r>
                    </a:p>
                  </a:txBody>
                  <a:tcPr/>
                </a:tc>
                <a:tc>
                  <a:txBody>
                    <a:bodyPr/>
                    <a:lstStyle/>
                    <a:p>
                      <a:r>
                        <a:rPr lang="en-GB" sz="2800" dirty="0"/>
                        <a:t>Not</a:t>
                      </a:r>
                      <a:r>
                        <a:rPr lang="en-GB" sz="2800" baseline="0" dirty="0"/>
                        <a:t> selected</a:t>
                      </a:r>
                      <a:endParaRPr lang="en-GB" sz="2800" dirty="0"/>
                    </a:p>
                  </a:txBody>
                  <a:tcPr/>
                </a:tc>
                <a:tc>
                  <a:txBody>
                    <a:bodyPr/>
                    <a:lstStyle/>
                    <a:p>
                      <a:r>
                        <a:rPr lang="en-GB" sz="2800" dirty="0"/>
                        <a:t>High Impedance</a:t>
                      </a:r>
                    </a:p>
                    <a:p>
                      <a:r>
                        <a:rPr lang="en-GB" sz="2800" dirty="0"/>
                        <a:t>(as if it is disconnected)</a:t>
                      </a:r>
                    </a:p>
                  </a:txBody>
                  <a:tcPr/>
                </a:tc>
                <a:tc>
                  <a:txBody>
                    <a:bodyPr/>
                    <a:lstStyle/>
                    <a:p>
                      <a:r>
                        <a:rPr lang="en-GB" sz="2800" dirty="0"/>
                        <a:t>Standby</a:t>
                      </a:r>
                    </a:p>
                  </a:txBody>
                  <a:tcPr/>
                </a:tc>
                <a:extLst>
                  <a:ext uri="{0D108BD9-81ED-4DB2-BD59-A6C34878D82A}">
                    <a16:rowId xmlns:a16="http://schemas.microsoft.com/office/drawing/2014/main" val="10001"/>
                  </a:ext>
                </a:extLst>
              </a:tr>
              <a:tr h="518547">
                <a:tc>
                  <a:txBody>
                    <a:bodyPr/>
                    <a:lstStyle/>
                    <a:p>
                      <a:r>
                        <a:rPr lang="en-GB" sz="2800" dirty="0"/>
                        <a:t>H</a:t>
                      </a:r>
                    </a:p>
                  </a:txBody>
                  <a:tcPr/>
                </a:tc>
                <a:tc>
                  <a:txBody>
                    <a:bodyPr/>
                    <a:lstStyle/>
                    <a:p>
                      <a:r>
                        <a:rPr lang="en-GB" sz="2800" dirty="0"/>
                        <a:t>L</a:t>
                      </a:r>
                    </a:p>
                  </a:txBody>
                  <a:tcPr/>
                </a:tc>
                <a:tc>
                  <a:txBody>
                    <a:bodyPr/>
                    <a:lstStyle/>
                    <a:p>
                      <a:r>
                        <a:rPr lang="en-GB" sz="2800" dirty="0"/>
                        <a:t>Write</a:t>
                      </a:r>
                    </a:p>
                  </a:txBody>
                  <a:tcPr/>
                </a:tc>
                <a:tc>
                  <a:txBody>
                    <a:bodyPr/>
                    <a:lstStyle/>
                    <a:p>
                      <a:r>
                        <a:rPr lang="en-GB" sz="2800" dirty="0"/>
                        <a:t>Acts as input</a:t>
                      </a:r>
                      <a:r>
                        <a:rPr lang="en-GB" sz="2800" baseline="0" dirty="0"/>
                        <a:t> bus</a:t>
                      </a:r>
                      <a:endParaRPr lang="en-GB" sz="2800" dirty="0"/>
                    </a:p>
                  </a:txBody>
                  <a:tcPr/>
                </a:tc>
                <a:tc>
                  <a:txBody>
                    <a:bodyPr/>
                    <a:lstStyle/>
                    <a:p>
                      <a:r>
                        <a:rPr lang="en-GB" sz="2800" dirty="0"/>
                        <a:t>Active</a:t>
                      </a:r>
                    </a:p>
                  </a:txBody>
                  <a:tcPr/>
                </a:tc>
                <a:extLst>
                  <a:ext uri="{0D108BD9-81ED-4DB2-BD59-A6C34878D82A}">
                    <a16:rowId xmlns:a16="http://schemas.microsoft.com/office/drawing/2014/main" val="10002"/>
                  </a:ext>
                </a:extLst>
              </a:tr>
              <a:tr h="518547">
                <a:tc>
                  <a:txBody>
                    <a:bodyPr/>
                    <a:lstStyle/>
                    <a:p>
                      <a:r>
                        <a:rPr lang="en-GB" sz="2800" dirty="0"/>
                        <a:t>H</a:t>
                      </a:r>
                    </a:p>
                  </a:txBody>
                  <a:tcPr/>
                </a:tc>
                <a:tc>
                  <a:txBody>
                    <a:bodyPr/>
                    <a:lstStyle/>
                    <a:p>
                      <a:r>
                        <a:rPr lang="en-GB" sz="2800" dirty="0"/>
                        <a:t>H</a:t>
                      </a:r>
                    </a:p>
                  </a:txBody>
                  <a:tcPr/>
                </a:tc>
                <a:tc>
                  <a:txBody>
                    <a:bodyPr/>
                    <a:lstStyle/>
                    <a:p>
                      <a:r>
                        <a:rPr lang="en-GB" sz="2800" dirty="0"/>
                        <a:t>Read</a:t>
                      </a:r>
                    </a:p>
                  </a:txBody>
                  <a:tcPr/>
                </a:tc>
                <a:tc>
                  <a:txBody>
                    <a:bodyPr/>
                    <a:lstStyle/>
                    <a:p>
                      <a:r>
                        <a:rPr lang="en-GB" sz="2800" dirty="0"/>
                        <a:t>Acts as output bus</a:t>
                      </a:r>
                    </a:p>
                  </a:txBody>
                  <a:tcPr/>
                </a:tc>
                <a:tc>
                  <a:txBody>
                    <a:bodyPr/>
                    <a:lstStyle/>
                    <a:p>
                      <a:r>
                        <a:rPr lang="en-GB" sz="2800" dirty="0"/>
                        <a:t>Active</a:t>
                      </a:r>
                    </a:p>
                  </a:txBody>
                  <a:tcPr/>
                </a:tc>
                <a:extLst>
                  <a:ext uri="{0D108BD9-81ED-4DB2-BD59-A6C34878D82A}">
                    <a16:rowId xmlns:a16="http://schemas.microsoft.com/office/drawing/2014/main" val="10003"/>
                  </a:ext>
                </a:extLst>
              </a:tr>
            </a:tbl>
          </a:graphicData>
        </a:graphic>
      </p:graphicFrame>
      <p:sp>
        <p:nvSpPr>
          <p:cNvPr id="4" name="Title 1"/>
          <p:cNvSpPr txBox="1">
            <a:spLocks/>
          </p:cNvSpPr>
          <p:nvPr/>
        </p:nvSpPr>
        <p:spPr bwMode="auto">
          <a:xfrm>
            <a:off x="381000" y="0"/>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fontAlgn="base">
              <a:spcBef>
                <a:spcPct val="0"/>
              </a:spcBef>
              <a:spcAft>
                <a:spcPct val="0"/>
              </a:spcAft>
              <a:defRPr sz="3200">
                <a:solidFill>
                  <a:schemeClr val="tx2"/>
                </a:solidFill>
                <a:latin typeface="Bookman Old Style" pitchFamily="18" charset="0"/>
              </a:defRPr>
            </a:lvl6pPr>
            <a:lvl7pPr marL="914400" algn="l" rtl="0" fontAlgn="base">
              <a:spcBef>
                <a:spcPct val="0"/>
              </a:spcBef>
              <a:spcAft>
                <a:spcPct val="0"/>
              </a:spcAft>
              <a:defRPr sz="3200">
                <a:solidFill>
                  <a:schemeClr val="tx2"/>
                </a:solidFill>
                <a:latin typeface="Bookman Old Style" pitchFamily="18" charset="0"/>
              </a:defRPr>
            </a:lvl7pPr>
            <a:lvl8pPr marL="1371600" algn="l" rtl="0" fontAlgn="base">
              <a:spcBef>
                <a:spcPct val="0"/>
              </a:spcBef>
              <a:spcAft>
                <a:spcPct val="0"/>
              </a:spcAft>
              <a:defRPr sz="3200">
                <a:solidFill>
                  <a:schemeClr val="tx2"/>
                </a:solidFill>
                <a:latin typeface="Bookman Old Style" pitchFamily="18" charset="0"/>
              </a:defRPr>
            </a:lvl8pPr>
            <a:lvl9pPr marL="1828800" algn="l" rtl="0" fontAlgn="base">
              <a:spcBef>
                <a:spcPct val="0"/>
              </a:spcBef>
              <a:spcAft>
                <a:spcPct val="0"/>
              </a:spcAft>
              <a:defRPr sz="3200">
                <a:solidFill>
                  <a:schemeClr val="tx2"/>
                </a:solidFill>
                <a:latin typeface="Bookman Old Style" pitchFamily="18" charset="0"/>
              </a:defRPr>
            </a:lvl9pPr>
          </a:lstStyle>
          <a:p>
            <a:pPr algn="ctr" eaLnBrk="1" fontAlgn="auto" hangingPunct="1">
              <a:spcAft>
                <a:spcPts val="0"/>
              </a:spcAft>
              <a:defRPr/>
            </a:pPr>
            <a:r>
              <a:rPr lang="en-US" sz="4000" b="1" dirty="0">
                <a:solidFill>
                  <a:srgbClr val="FF0000"/>
                </a:solidFill>
                <a:latin typeface="Times New Roman" pitchFamily="18" charset="0"/>
                <a:cs typeface="Times New Roman" pitchFamily="18" charset="0"/>
              </a:rPr>
              <a:t>Operation of RAM chip </a:t>
            </a:r>
            <a:endParaRPr lang="en-IN" sz="4000" b="1" dirty="0">
              <a:solidFill>
                <a:srgbClr val="FF0000"/>
              </a:solidFill>
              <a:latin typeface="Times New Roman" pitchFamily="18" charset="0"/>
              <a:cs typeface="Times New Roman" pitchFamily="18" charset="0"/>
            </a:endParaRPr>
          </a:p>
        </p:txBody>
      </p:sp>
      <p:sp>
        <p:nvSpPr>
          <p:cNvPr id="5" name="TextBox 4"/>
          <p:cNvSpPr txBox="1"/>
          <p:nvPr/>
        </p:nvSpPr>
        <p:spPr>
          <a:xfrm>
            <a:off x="381000" y="6449794"/>
            <a:ext cx="5080173" cy="369332"/>
          </a:xfrm>
          <a:prstGeom prst="rect">
            <a:avLst/>
          </a:prstGeom>
          <a:noFill/>
        </p:spPr>
        <p:txBody>
          <a:bodyPr wrap="none" rtlCol="0">
            <a:spAutoFit/>
          </a:bodyPr>
          <a:lstStyle/>
          <a:p>
            <a:r>
              <a:rPr lang="en-GB" dirty="0">
                <a:solidFill>
                  <a:srgbClr val="FF0000"/>
                </a:solidFill>
              </a:rPr>
              <a:t>High impedance circuit are low current, high voltage</a:t>
            </a:r>
          </a:p>
        </p:txBody>
      </p:sp>
      <p:sp>
        <p:nvSpPr>
          <p:cNvPr id="6" name="Rectangle 5"/>
          <p:cNvSpPr/>
          <p:nvPr/>
        </p:nvSpPr>
        <p:spPr>
          <a:xfrm>
            <a:off x="381000" y="3962400"/>
            <a:ext cx="8153400" cy="1815882"/>
          </a:xfrm>
          <a:prstGeom prst="rect">
            <a:avLst/>
          </a:prstGeom>
        </p:spPr>
        <p:txBody>
          <a:bodyPr wrap="square">
            <a:spAutoFit/>
          </a:bodyPr>
          <a:lstStyle/>
          <a:p>
            <a:r>
              <a:rPr lang="en-GB" sz="2800" dirty="0"/>
              <a:t>a. When CS input is LOW, the chip is not selected. Because, D7-D0 is in high impedance state. The memory chip is disabled and reduces it’s power requirement.  This feature reduces around 86% power.</a:t>
            </a:r>
          </a:p>
        </p:txBody>
      </p:sp>
    </p:spTree>
    <p:extLst>
      <p:ext uri="{BB962C8B-B14F-4D97-AF65-F5344CB8AC3E}">
        <p14:creationId xmlns:p14="http://schemas.microsoft.com/office/powerpoint/2010/main" val="2389411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08F0220-42C0-4303-873A-75DD08E74D79}" type="slidenum">
              <a:rPr lang="en-US" smtClean="0"/>
              <a:pPr/>
              <a:t>19</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211444941"/>
              </p:ext>
            </p:extLst>
          </p:nvPr>
        </p:nvGraphicFramePr>
        <p:xfrm>
          <a:off x="304800" y="762000"/>
          <a:ext cx="8305800" cy="2591574"/>
        </p:xfrm>
        <a:graphic>
          <a:graphicData uri="http://schemas.openxmlformats.org/drawingml/2006/table">
            <a:tbl>
              <a:tblPr firstRow="1" bandRow="1">
                <a:tableStyleId>{00A15C55-8517-42AA-B614-E9B94910E393}</a:tableStyleId>
              </a:tblPr>
              <a:tblGrid>
                <a:gridCol w="9144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291084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609600">
                <a:tc>
                  <a:txBody>
                    <a:bodyPr/>
                    <a:lstStyle/>
                    <a:p>
                      <a:r>
                        <a:rPr lang="en-GB" sz="2800" dirty="0"/>
                        <a:t>CS</a:t>
                      </a:r>
                    </a:p>
                  </a:txBody>
                  <a:tcPr/>
                </a:tc>
                <a:tc>
                  <a:txBody>
                    <a:bodyPr/>
                    <a:lstStyle/>
                    <a:p>
                      <a:r>
                        <a:rPr lang="en-GB" sz="2800" dirty="0"/>
                        <a:t>WE’</a:t>
                      </a:r>
                    </a:p>
                  </a:txBody>
                  <a:tcPr/>
                </a:tc>
                <a:tc>
                  <a:txBody>
                    <a:bodyPr/>
                    <a:lstStyle/>
                    <a:p>
                      <a:r>
                        <a:rPr lang="en-GB" sz="2800" dirty="0"/>
                        <a:t>MODE</a:t>
                      </a:r>
                    </a:p>
                  </a:txBody>
                  <a:tcPr/>
                </a:tc>
                <a:tc>
                  <a:txBody>
                    <a:bodyPr/>
                    <a:lstStyle/>
                    <a:p>
                      <a:r>
                        <a:rPr lang="en-GB" sz="2800" dirty="0"/>
                        <a:t>Status</a:t>
                      </a:r>
                      <a:r>
                        <a:rPr lang="en-GB" sz="2800" baseline="0" dirty="0"/>
                        <a:t> of D7 – D0</a:t>
                      </a:r>
                      <a:endParaRPr lang="en-GB" sz="2800" dirty="0"/>
                    </a:p>
                  </a:txBody>
                  <a:tcPr/>
                </a:tc>
                <a:tc>
                  <a:txBody>
                    <a:bodyPr/>
                    <a:lstStyle/>
                    <a:p>
                      <a:r>
                        <a:rPr lang="en-GB" sz="2800" dirty="0"/>
                        <a:t>Power</a:t>
                      </a:r>
                    </a:p>
                  </a:txBody>
                  <a:tcPr/>
                </a:tc>
                <a:extLst>
                  <a:ext uri="{0D108BD9-81ED-4DB2-BD59-A6C34878D82A}">
                    <a16:rowId xmlns:a16="http://schemas.microsoft.com/office/drawing/2014/main" val="10000"/>
                  </a:ext>
                </a:extLst>
              </a:tr>
              <a:tr h="518547">
                <a:tc>
                  <a:txBody>
                    <a:bodyPr/>
                    <a:lstStyle/>
                    <a:p>
                      <a:r>
                        <a:rPr lang="en-GB" sz="2800" dirty="0"/>
                        <a:t>L</a:t>
                      </a:r>
                    </a:p>
                  </a:txBody>
                  <a:tcPr/>
                </a:tc>
                <a:tc>
                  <a:txBody>
                    <a:bodyPr/>
                    <a:lstStyle/>
                    <a:p>
                      <a:r>
                        <a:rPr lang="en-GB" sz="2800" dirty="0"/>
                        <a:t>X</a:t>
                      </a:r>
                    </a:p>
                  </a:txBody>
                  <a:tcPr/>
                </a:tc>
                <a:tc>
                  <a:txBody>
                    <a:bodyPr/>
                    <a:lstStyle/>
                    <a:p>
                      <a:r>
                        <a:rPr lang="en-GB" sz="2800" dirty="0"/>
                        <a:t>Not</a:t>
                      </a:r>
                      <a:r>
                        <a:rPr lang="en-GB" sz="2800" baseline="0" dirty="0"/>
                        <a:t> selected</a:t>
                      </a:r>
                      <a:endParaRPr lang="en-GB" sz="2800" dirty="0"/>
                    </a:p>
                  </a:txBody>
                  <a:tcPr/>
                </a:tc>
                <a:tc>
                  <a:txBody>
                    <a:bodyPr/>
                    <a:lstStyle/>
                    <a:p>
                      <a:r>
                        <a:rPr lang="en-GB" sz="2800" dirty="0"/>
                        <a:t>High Impedance</a:t>
                      </a:r>
                    </a:p>
                  </a:txBody>
                  <a:tcPr/>
                </a:tc>
                <a:tc>
                  <a:txBody>
                    <a:bodyPr/>
                    <a:lstStyle/>
                    <a:p>
                      <a:r>
                        <a:rPr lang="en-GB" sz="2800" dirty="0"/>
                        <a:t>Standby</a:t>
                      </a:r>
                    </a:p>
                  </a:txBody>
                  <a:tcPr/>
                </a:tc>
                <a:extLst>
                  <a:ext uri="{0D108BD9-81ED-4DB2-BD59-A6C34878D82A}">
                    <a16:rowId xmlns:a16="http://schemas.microsoft.com/office/drawing/2014/main" val="10001"/>
                  </a:ext>
                </a:extLst>
              </a:tr>
              <a:tr h="518547">
                <a:tc>
                  <a:txBody>
                    <a:bodyPr/>
                    <a:lstStyle/>
                    <a:p>
                      <a:r>
                        <a:rPr lang="en-GB" sz="2800" dirty="0"/>
                        <a:t>H</a:t>
                      </a:r>
                    </a:p>
                  </a:txBody>
                  <a:tcPr/>
                </a:tc>
                <a:tc>
                  <a:txBody>
                    <a:bodyPr/>
                    <a:lstStyle/>
                    <a:p>
                      <a:r>
                        <a:rPr lang="en-GB" sz="2800" dirty="0"/>
                        <a:t>L</a:t>
                      </a:r>
                    </a:p>
                  </a:txBody>
                  <a:tcPr/>
                </a:tc>
                <a:tc>
                  <a:txBody>
                    <a:bodyPr/>
                    <a:lstStyle/>
                    <a:p>
                      <a:r>
                        <a:rPr lang="en-GB" sz="2800" dirty="0"/>
                        <a:t>Write</a:t>
                      </a:r>
                    </a:p>
                  </a:txBody>
                  <a:tcPr/>
                </a:tc>
                <a:tc>
                  <a:txBody>
                    <a:bodyPr/>
                    <a:lstStyle/>
                    <a:p>
                      <a:r>
                        <a:rPr lang="en-GB" sz="2800" dirty="0"/>
                        <a:t>Acts as input</a:t>
                      </a:r>
                      <a:r>
                        <a:rPr lang="en-GB" sz="2800" baseline="0" dirty="0"/>
                        <a:t> bus</a:t>
                      </a:r>
                      <a:endParaRPr lang="en-GB" sz="2800" dirty="0"/>
                    </a:p>
                  </a:txBody>
                  <a:tcPr/>
                </a:tc>
                <a:tc>
                  <a:txBody>
                    <a:bodyPr/>
                    <a:lstStyle/>
                    <a:p>
                      <a:r>
                        <a:rPr lang="en-GB" sz="2800" dirty="0"/>
                        <a:t>Active</a:t>
                      </a:r>
                    </a:p>
                  </a:txBody>
                  <a:tcPr/>
                </a:tc>
                <a:extLst>
                  <a:ext uri="{0D108BD9-81ED-4DB2-BD59-A6C34878D82A}">
                    <a16:rowId xmlns:a16="http://schemas.microsoft.com/office/drawing/2014/main" val="10002"/>
                  </a:ext>
                </a:extLst>
              </a:tr>
              <a:tr h="518547">
                <a:tc>
                  <a:txBody>
                    <a:bodyPr/>
                    <a:lstStyle/>
                    <a:p>
                      <a:r>
                        <a:rPr lang="en-GB" sz="2800" dirty="0"/>
                        <a:t>H</a:t>
                      </a:r>
                    </a:p>
                  </a:txBody>
                  <a:tcPr/>
                </a:tc>
                <a:tc>
                  <a:txBody>
                    <a:bodyPr/>
                    <a:lstStyle/>
                    <a:p>
                      <a:r>
                        <a:rPr lang="en-GB" sz="2800" dirty="0"/>
                        <a:t>H</a:t>
                      </a:r>
                    </a:p>
                  </a:txBody>
                  <a:tcPr/>
                </a:tc>
                <a:tc>
                  <a:txBody>
                    <a:bodyPr/>
                    <a:lstStyle/>
                    <a:p>
                      <a:r>
                        <a:rPr lang="en-GB" sz="2800" dirty="0"/>
                        <a:t>Read</a:t>
                      </a:r>
                    </a:p>
                  </a:txBody>
                  <a:tcPr/>
                </a:tc>
                <a:tc>
                  <a:txBody>
                    <a:bodyPr/>
                    <a:lstStyle/>
                    <a:p>
                      <a:r>
                        <a:rPr lang="en-GB" sz="2800" dirty="0"/>
                        <a:t>Acts as output bus</a:t>
                      </a:r>
                    </a:p>
                  </a:txBody>
                  <a:tcPr/>
                </a:tc>
                <a:tc>
                  <a:txBody>
                    <a:bodyPr/>
                    <a:lstStyle/>
                    <a:p>
                      <a:r>
                        <a:rPr lang="en-GB" sz="2800" dirty="0"/>
                        <a:t>Active</a:t>
                      </a:r>
                    </a:p>
                  </a:txBody>
                  <a:tcPr/>
                </a:tc>
                <a:extLst>
                  <a:ext uri="{0D108BD9-81ED-4DB2-BD59-A6C34878D82A}">
                    <a16:rowId xmlns:a16="http://schemas.microsoft.com/office/drawing/2014/main" val="10003"/>
                  </a:ext>
                </a:extLst>
              </a:tr>
            </a:tbl>
          </a:graphicData>
        </a:graphic>
      </p:graphicFrame>
      <p:sp>
        <p:nvSpPr>
          <p:cNvPr id="4" name="Title 1"/>
          <p:cNvSpPr txBox="1">
            <a:spLocks/>
          </p:cNvSpPr>
          <p:nvPr/>
        </p:nvSpPr>
        <p:spPr bwMode="auto">
          <a:xfrm>
            <a:off x="381000" y="0"/>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fontAlgn="base">
              <a:spcBef>
                <a:spcPct val="0"/>
              </a:spcBef>
              <a:spcAft>
                <a:spcPct val="0"/>
              </a:spcAft>
              <a:defRPr sz="3200">
                <a:solidFill>
                  <a:schemeClr val="tx2"/>
                </a:solidFill>
                <a:latin typeface="Bookman Old Style" pitchFamily="18" charset="0"/>
              </a:defRPr>
            </a:lvl6pPr>
            <a:lvl7pPr marL="914400" algn="l" rtl="0" fontAlgn="base">
              <a:spcBef>
                <a:spcPct val="0"/>
              </a:spcBef>
              <a:spcAft>
                <a:spcPct val="0"/>
              </a:spcAft>
              <a:defRPr sz="3200">
                <a:solidFill>
                  <a:schemeClr val="tx2"/>
                </a:solidFill>
                <a:latin typeface="Bookman Old Style" pitchFamily="18" charset="0"/>
              </a:defRPr>
            </a:lvl7pPr>
            <a:lvl8pPr marL="1371600" algn="l" rtl="0" fontAlgn="base">
              <a:spcBef>
                <a:spcPct val="0"/>
              </a:spcBef>
              <a:spcAft>
                <a:spcPct val="0"/>
              </a:spcAft>
              <a:defRPr sz="3200">
                <a:solidFill>
                  <a:schemeClr val="tx2"/>
                </a:solidFill>
                <a:latin typeface="Bookman Old Style" pitchFamily="18" charset="0"/>
              </a:defRPr>
            </a:lvl8pPr>
            <a:lvl9pPr marL="1828800" algn="l" rtl="0" fontAlgn="base">
              <a:spcBef>
                <a:spcPct val="0"/>
              </a:spcBef>
              <a:spcAft>
                <a:spcPct val="0"/>
              </a:spcAft>
              <a:defRPr sz="3200">
                <a:solidFill>
                  <a:schemeClr val="tx2"/>
                </a:solidFill>
                <a:latin typeface="Bookman Old Style" pitchFamily="18" charset="0"/>
              </a:defRPr>
            </a:lvl9pPr>
          </a:lstStyle>
          <a:p>
            <a:pPr algn="ctr" eaLnBrk="1" fontAlgn="auto" hangingPunct="1">
              <a:spcAft>
                <a:spcPts val="0"/>
              </a:spcAft>
              <a:defRPr/>
            </a:pPr>
            <a:r>
              <a:rPr lang="en-US" sz="4000" b="1" dirty="0">
                <a:solidFill>
                  <a:srgbClr val="FF0000"/>
                </a:solidFill>
                <a:latin typeface="Times New Roman" pitchFamily="18" charset="0"/>
                <a:cs typeface="Times New Roman" pitchFamily="18" charset="0"/>
              </a:rPr>
              <a:t>Operation of RAM chip </a:t>
            </a:r>
            <a:endParaRPr lang="en-IN" sz="4000" b="1" dirty="0">
              <a:solidFill>
                <a:srgbClr val="FF0000"/>
              </a:solidFill>
              <a:latin typeface="Times New Roman" pitchFamily="18" charset="0"/>
              <a:cs typeface="Times New Roman" pitchFamily="18" charset="0"/>
            </a:endParaRPr>
          </a:p>
        </p:txBody>
      </p:sp>
      <p:sp>
        <p:nvSpPr>
          <p:cNvPr id="5" name="TextBox 4"/>
          <p:cNvSpPr txBox="1"/>
          <p:nvPr/>
        </p:nvSpPr>
        <p:spPr>
          <a:xfrm>
            <a:off x="381000" y="6449794"/>
            <a:ext cx="6676123" cy="369332"/>
          </a:xfrm>
          <a:prstGeom prst="rect">
            <a:avLst/>
          </a:prstGeom>
          <a:noFill/>
        </p:spPr>
        <p:txBody>
          <a:bodyPr wrap="none" rtlCol="0">
            <a:spAutoFit/>
          </a:bodyPr>
          <a:lstStyle/>
          <a:p>
            <a:r>
              <a:rPr lang="en-GB" dirty="0"/>
              <a:t>The number of bits that a CPU/memory chip can process at one time. </a:t>
            </a:r>
          </a:p>
        </p:txBody>
      </p:sp>
      <p:sp>
        <p:nvSpPr>
          <p:cNvPr id="6" name="Rectangle 5"/>
          <p:cNvSpPr/>
          <p:nvPr/>
        </p:nvSpPr>
        <p:spPr>
          <a:xfrm>
            <a:off x="336884" y="3465954"/>
            <a:ext cx="8153400" cy="2246769"/>
          </a:xfrm>
          <a:prstGeom prst="rect">
            <a:avLst/>
          </a:prstGeom>
        </p:spPr>
        <p:txBody>
          <a:bodyPr wrap="square">
            <a:spAutoFit/>
          </a:bodyPr>
          <a:lstStyle/>
          <a:p>
            <a:r>
              <a:rPr lang="en-GB" sz="2800" dirty="0"/>
              <a:t>b. When CS=HIGH, WE’=LOW then data on lines D7-D0 are written into word, addressed by A9-A0. </a:t>
            </a:r>
          </a:p>
          <a:p>
            <a:r>
              <a:rPr lang="en-GB" sz="2800" dirty="0"/>
              <a:t>c. When CS=HIGH, WE’=HIGH then contents of the memory word whose address is specified by the address line A9-A0  will appear on data lines D7-D0.</a:t>
            </a:r>
          </a:p>
        </p:txBody>
      </p:sp>
    </p:spTree>
    <p:extLst>
      <p:ext uri="{BB962C8B-B14F-4D97-AF65-F5344CB8AC3E}">
        <p14:creationId xmlns:p14="http://schemas.microsoft.com/office/powerpoint/2010/main" val="1496327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 y="1066800"/>
            <a:ext cx="8991599" cy="5632311"/>
          </a:xfrm>
          <a:prstGeom prst="rect">
            <a:avLst/>
          </a:prstGeom>
          <a:noFill/>
        </p:spPr>
        <p:txBody>
          <a:bodyPr wrap="square" rtlCol="0">
            <a:spAutoFit/>
          </a:bodyPr>
          <a:lstStyle/>
          <a:p>
            <a:pPr marL="342900" indent="-342900" algn="just">
              <a:buBlip>
                <a:blip r:embed="rId2"/>
              </a:buBlip>
            </a:pPr>
            <a:r>
              <a:rPr lang="en-US" sz="2400" dirty="0">
                <a:latin typeface="Times New Roman" pitchFamily="18" charset="0"/>
                <a:cs typeface="Times New Roman" pitchFamily="18" charset="0"/>
              </a:rPr>
              <a:t>In the design of all computers, semiconductor memories are used as primary storage for data and code</a:t>
            </a:r>
          </a:p>
          <a:p>
            <a:pPr marL="342900" indent="-342900" algn="just">
              <a:buBlip>
                <a:blip r:embed="rId2"/>
              </a:buBlip>
            </a:pPr>
            <a:r>
              <a:rPr lang="en-US" sz="2400" dirty="0">
                <a:latin typeface="Times New Roman" pitchFamily="18" charset="0"/>
                <a:cs typeface="Times New Roman" pitchFamily="18" charset="0"/>
              </a:rPr>
              <a:t>They are connected directly to the CPU and they are the memory the CPU asks for information (code or data)</a:t>
            </a:r>
          </a:p>
          <a:p>
            <a:pPr marL="342900" indent="-342900" algn="just">
              <a:buBlip>
                <a:blip r:embed="rId2"/>
              </a:buBlip>
            </a:pPr>
            <a:r>
              <a:rPr lang="en-US" sz="2400" dirty="0">
                <a:latin typeface="Times New Roman" pitchFamily="18" charset="0"/>
                <a:cs typeface="Times New Roman" pitchFamily="18" charset="0"/>
              </a:rPr>
              <a:t> Among the most widely used are RAM and ROM</a:t>
            </a:r>
          </a:p>
          <a:p>
            <a:pPr marL="342900" indent="-342900" algn="just">
              <a:buBlip>
                <a:blip r:embed="rId2"/>
              </a:buBlip>
            </a:pPr>
            <a:r>
              <a:rPr lang="en-US" sz="2400" dirty="0">
                <a:latin typeface="Times New Roman" pitchFamily="18" charset="0"/>
                <a:cs typeface="Times New Roman" pitchFamily="18" charset="0"/>
              </a:rPr>
              <a:t>The physical address space, or memory map, of a microprocessor refers to the range of addresses of memory location that can accessed by the microprocessor. The size of the address space depends on the number of address lines of the microprocessor.</a:t>
            </a:r>
          </a:p>
          <a:p>
            <a:pPr marL="342900" indent="-342900" algn="just">
              <a:buBlip>
                <a:blip r:embed="rId2"/>
              </a:buBlip>
            </a:pPr>
            <a:r>
              <a:rPr lang="en-US" sz="2400" dirty="0">
                <a:latin typeface="Times New Roman" pitchFamily="18" charset="0"/>
                <a:cs typeface="Times New Roman" pitchFamily="18" charset="0"/>
              </a:rPr>
              <a:t>At least two memory devices are required in a microprocessor system: one for the ROM and one for the RAM.</a:t>
            </a:r>
          </a:p>
          <a:p>
            <a:pPr algn="just"/>
            <a:endParaRPr lang="en-US" sz="2400" dirty="0">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Memory Capacity</a:t>
            </a:r>
          </a:p>
          <a:p>
            <a:pPr marL="342900" indent="-342900" algn="just">
              <a:buBlip>
                <a:blip r:embed="rId2"/>
              </a:buBlip>
            </a:pPr>
            <a:r>
              <a:rPr lang="en-US" sz="2400" dirty="0">
                <a:latin typeface="Times New Roman" pitchFamily="18" charset="0"/>
                <a:cs typeface="Times New Roman" pitchFamily="18" charset="0"/>
              </a:rPr>
              <a:t>The number of bits/bytes that a semiconductor memory chip can store is called its chip capacity</a:t>
            </a:r>
          </a:p>
        </p:txBody>
      </p:sp>
      <p:sp>
        <p:nvSpPr>
          <p:cNvPr id="3" name="Rectangle 2"/>
          <p:cNvSpPr/>
          <p:nvPr/>
        </p:nvSpPr>
        <p:spPr>
          <a:xfrm>
            <a:off x="1981200" y="85544"/>
            <a:ext cx="4958409" cy="905056"/>
          </a:xfrm>
          <a:prstGeom prst="rect">
            <a:avLst/>
          </a:prstGeom>
        </p:spPr>
        <p:txBody>
          <a:bodyPr wrap="none">
            <a:spAutoFit/>
          </a:bodyPr>
          <a:lstStyle/>
          <a:p>
            <a:pPr algn="just">
              <a:lnSpc>
                <a:spcPct val="150000"/>
              </a:lnSpc>
            </a:pPr>
            <a:r>
              <a:rPr lang="en-US" sz="4000" b="1" dirty="0">
                <a:solidFill>
                  <a:srgbClr val="FF0000"/>
                </a:solidFill>
                <a:latin typeface="Times New Roman" pitchFamily="18" charset="0"/>
                <a:cs typeface="Times New Roman" pitchFamily="18" charset="0"/>
              </a:rPr>
              <a:t>Memory organization</a:t>
            </a:r>
          </a:p>
        </p:txBody>
      </p:sp>
      <p:sp>
        <p:nvSpPr>
          <p:cNvPr id="4" name="Slide Number Placeholder 3"/>
          <p:cNvSpPr>
            <a:spLocks noGrp="1"/>
          </p:cNvSpPr>
          <p:nvPr>
            <p:ph type="sldNum" sz="quarter" idx="12"/>
          </p:nvPr>
        </p:nvSpPr>
        <p:spPr/>
        <p:txBody>
          <a:bodyPr/>
          <a:lstStyle/>
          <a:p>
            <a:fld id="{208F0220-42C0-4303-873A-75DD08E74D79}" type="slidenum">
              <a:rPr lang="en-US" smtClean="0"/>
              <a:pPr/>
              <a:t>2</a:t>
            </a:fld>
            <a:endParaRPr lang="en-US"/>
          </a:p>
        </p:txBody>
      </p:sp>
    </p:spTree>
    <p:extLst>
      <p:ext uri="{BB962C8B-B14F-4D97-AF65-F5344CB8AC3E}">
        <p14:creationId xmlns:p14="http://schemas.microsoft.com/office/powerpoint/2010/main" val="3800435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32982"/>
            <a:ext cx="8001000" cy="1938992"/>
          </a:xfrm>
          <a:prstGeom prst="rect">
            <a:avLst/>
          </a:prstGeom>
        </p:spPr>
        <p:txBody>
          <a:bodyPr wrap="square">
            <a:spAutoFit/>
          </a:bodyPr>
          <a:lstStyle/>
          <a:p>
            <a:pPr algn="just">
              <a:lnSpc>
                <a:spcPct val="150000"/>
              </a:lnSpc>
            </a:pPr>
            <a:r>
              <a:rPr lang="en-GB" sz="4000" dirty="0">
                <a:solidFill>
                  <a:srgbClr val="FF0000"/>
                </a:solidFill>
              </a:rPr>
              <a:t>Types of RAM Devices</a:t>
            </a:r>
          </a:p>
          <a:p>
            <a:pPr algn="just">
              <a:lnSpc>
                <a:spcPct val="150000"/>
              </a:lnSpc>
            </a:pPr>
            <a:endParaRPr lang="en-US" sz="4000" b="1" dirty="0">
              <a:solidFill>
                <a:srgbClr val="FF0000"/>
              </a:solidFill>
              <a:latin typeface="Times New Roman" pitchFamily="18" charset="0"/>
              <a:cs typeface="Times New Roman" pitchFamily="18" charset="0"/>
            </a:endParaRPr>
          </a:p>
        </p:txBody>
      </p:sp>
      <p:sp>
        <p:nvSpPr>
          <p:cNvPr id="4" name="TextBox 3"/>
          <p:cNvSpPr txBox="1"/>
          <p:nvPr/>
        </p:nvSpPr>
        <p:spPr>
          <a:xfrm>
            <a:off x="457200" y="1143000"/>
            <a:ext cx="8001000" cy="1384995"/>
          </a:xfrm>
          <a:prstGeom prst="rect">
            <a:avLst/>
          </a:prstGeom>
          <a:noFill/>
        </p:spPr>
        <p:txBody>
          <a:bodyPr wrap="square" rtlCol="0">
            <a:spAutoFit/>
          </a:bodyPr>
          <a:lstStyle/>
          <a:p>
            <a:pPr marL="457200" indent="-457200">
              <a:buFont typeface="Arial" panose="020B0604020202020204" pitchFamily="34" charset="0"/>
              <a:buChar char="•"/>
            </a:pPr>
            <a:r>
              <a:rPr lang="en-GB" sz="2800" dirty="0"/>
              <a:t>Static RAM</a:t>
            </a:r>
          </a:p>
          <a:p>
            <a:pPr marL="457200" indent="-457200">
              <a:buFont typeface="Arial" panose="020B0604020202020204" pitchFamily="34" charset="0"/>
              <a:buChar char="•"/>
            </a:pPr>
            <a:r>
              <a:rPr lang="en-GB" sz="2800" dirty="0"/>
              <a:t>Dynamic RAM</a:t>
            </a:r>
          </a:p>
          <a:p>
            <a:pPr marL="457200" indent="-457200">
              <a:buFont typeface="Arial" panose="020B0604020202020204" pitchFamily="34" charset="0"/>
              <a:buChar char="•"/>
            </a:pPr>
            <a:endParaRPr lang="en-GB" sz="2800" dirty="0"/>
          </a:p>
        </p:txBody>
      </p:sp>
      <p:sp>
        <p:nvSpPr>
          <p:cNvPr id="3" name="Slide Number Placeholder 2"/>
          <p:cNvSpPr>
            <a:spLocks noGrp="1"/>
          </p:cNvSpPr>
          <p:nvPr>
            <p:ph type="sldNum" sz="quarter" idx="12"/>
          </p:nvPr>
        </p:nvSpPr>
        <p:spPr/>
        <p:txBody>
          <a:bodyPr/>
          <a:lstStyle/>
          <a:p>
            <a:fld id="{208F0220-42C0-4303-873A-75DD08E74D79}" type="slidenum">
              <a:rPr lang="en-US" smtClean="0"/>
              <a:pPr/>
              <a:t>20</a:t>
            </a:fld>
            <a:endParaRPr lang="en-US"/>
          </a:p>
        </p:txBody>
      </p:sp>
    </p:spTree>
    <p:extLst>
      <p:ext uri="{BB962C8B-B14F-4D97-AF65-F5344CB8AC3E}">
        <p14:creationId xmlns:p14="http://schemas.microsoft.com/office/powerpoint/2010/main" val="833792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066800"/>
            <a:ext cx="8001000" cy="1815882"/>
          </a:xfrm>
          <a:prstGeom prst="rect">
            <a:avLst/>
          </a:prstGeom>
          <a:noFill/>
        </p:spPr>
        <p:txBody>
          <a:bodyPr wrap="square" rtlCol="0">
            <a:spAutoFit/>
          </a:bodyPr>
          <a:lstStyle/>
          <a:p>
            <a:r>
              <a:rPr lang="en-GB" sz="2800" dirty="0"/>
              <a:t>•  Static RAM memory devices retain data for as long as DC power is applied. </a:t>
            </a:r>
          </a:p>
          <a:p>
            <a:r>
              <a:rPr lang="en-GB" sz="2800" dirty="0"/>
              <a:t>•  Because no special action is required to retain data, these devices are called static memory. </a:t>
            </a:r>
          </a:p>
        </p:txBody>
      </p:sp>
      <p:sp>
        <p:nvSpPr>
          <p:cNvPr id="3" name="Rectangle 2"/>
          <p:cNvSpPr/>
          <p:nvPr/>
        </p:nvSpPr>
        <p:spPr>
          <a:xfrm>
            <a:off x="988413" y="32982"/>
            <a:ext cx="5999335" cy="1828386"/>
          </a:xfrm>
          <a:prstGeom prst="rect">
            <a:avLst/>
          </a:prstGeom>
        </p:spPr>
        <p:txBody>
          <a:bodyPr wrap="none">
            <a:spAutoFit/>
          </a:bodyPr>
          <a:lstStyle/>
          <a:p>
            <a:pPr algn="just">
              <a:lnSpc>
                <a:spcPct val="150000"/>
              </a:lnSpc>
            </a:pPr>
            <a:r>
              <a:rPr lang="en-GB" sz="4000" b="1" dirty="0">
                <a:solidFill>
                  <a:srgbClr val="FF0000"/>
                </a:solidFill>
              </a:rPr>
              <a:t>Static RAM (SRAM) Devices</a:t>
            </a:r>
          </a:p>
          <a:p>
            <a:pPr algn="just">
              <a:lnSpc>
                <a:spcPct val="150000"/>
              </a:lnSpc>
            </a:pPr>
            <a:endParaRPr lang="en-US" sz="40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6543554" y="6356350"/>
            <a:ext cx="2133600" cy="365125"/>
          </a:xfrm>
        </p:spPr>
        <p:txBody>
          <a:bodyPr/>
          <a:lstStyle/>
          <a:p>
            <a:fld id="{208F0220-42C0-4303-873A-75DD08E74D79}" type="slidenum">
              <a:rPr lang="en-US" smtClean="0"/>
              <a:pPr/>
              <a:t>21</a:t>
            </a:fld>
            <a:endParaRPr lang="en-US"/>
          </a:p>
        </p:txBody>
      </p:sp>
      <p:sp>
        <p:nvSpPr>
          <p:cNvPr id="48" name="Rectangle 47"/>
          <p:cNvSpPr/>
          <p:nvPr/>
        </p:nvSpPr>
        <p:spPr>
          <a:xfrm>
            <a:off x="3741970" y="6277302"/>
            <a:ext cx="1888659" cy="523220"/>
          </a:xfrm>
          <a:prstGeom prst="rect">
            <a:avLst/>
          </a:prstGeom>
        </p:spPr>
        <p:txBody>
          <a:bodyPr wrap="none">
            <a:spAutoFit/>
          </a:bodyPr>
          <a:lstStyle/>
          <a:p>
            <a:pPr lvl="0">
              <a:spcBef>
                <a:spcPts val="600"/>
              </a:spcBef>
              <a:buClr>
                <a:schemeClr val="accent1"/>
              </a:buClr>
              <a:buSzPct val="80000"/>
              <a:defRPr/>
            </a:pPr>
            <a:r>
              <a:rPr lang="en-US" sz="2800" dirty="0">
                <a:latin typeface="Times New Roman" panose="02020603050405020304" pitchFamily="18" charset="0"/>
                <a:cs typeface="Times New Roman" panose="02020603050405020304" pitchFamily="18" charset="0"/>
              </a:rPr>
              <a:t>SRAM Cell</a:t>
            </a:r>
          </a:p>
        </p:txBody>
      </p:sp>
      <mc:AlternateContent xmlns:mc="http://schemas.openxmlformats.org/markup-compatibility/2006" xmlns:a14="http://schemas.microsoft.com/office/drawing/2010/main">
        <mc:Choice Requires="a14">
          <p:sp>
            <p:nvSpPr>
              <p:cNvPr id="5" name="TextBox 4"/>
              <p:cNvSpPr txBox="1"/>
              <p:nvPr/>
            </p:nvSpPr>
            <p:spPr>
              <a:xfrm>
                <a:off x="607960" y="2789273"/>
                <a:ext cx="1752600" cy="4069640"/>
              </a:xfrm>
              <a:prstGeom prst="rect">
                <a:avLst/>
              </a:prstGeom>
              <a:noFill/>
            </p:spPr>
            <p:txBody>
              <a:bodyPr wrap="square" rtlCol="0">
                <a:spAutoFit/>
              </a:bodyPr>
              <a:lstStyle/>
              <a:p>
                <a:r>
                  <a:rPr lang="en-US" sz="2000" dirty="0"/>
                  <a:t>Data is written into the cell by applying the data and its complement at the </a:t>
                </a:r>
                <a:r>
                  <a:rPr lang="en-US" sz="2000" dirty="0" err="1"/>
                  <a:t>bitline</a:t>
                </a:r>
                <a:r>
                  <a:rPr lang="en-US" sz="2000" dirty="0"/>
                  <a:t> and </a:t>
                </a:r>
                <a14:m>
                  <m:oMath xmlns:m="http://schemas.openxmlformats.org/officeDocument/2006/math">
                    <m:acc>
                      <m:accPr>
                        <m:chr m:val="̅"/>
                        <m:ctrlPr>
                          <a:rPr lang="en-US" sz="2000" i="1">
                            <a:latin typeface="Cambria Math" panose="02040503050406030204" pitchFamily="18" charset="0"/>
                          </a:rPr>
                        </m:ctrlPr>
                      </m:accPr>
                      <m:e>
                        <m:r>
                          <m:rPr>
                            <m:sty m:val="p"/>
                          </m:rPr>
                          <a:rPr lang="en-US" sz="2000">
                            <a:latin typeface="Cambria Math" panose="02040503050406030204" pitchFamily="18" charset="0"/>
                          </a:rPr>
                          <m:t>bitline</m:t>
                        </m:r>
                      </m:e>
                    </m:acc>
                  </m:oMath>
                </a14:m>
                <a:r>
                  <a:rPr lang="en-US" sz="2000" dirty="0"/>
                  <a:t> inputs respectively, with Q1 and Q2 in the ON condition.</a:t>
                </a:r>
              </a:p>
              <a:p>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07960" y="2789273"/>
                <a:ext cx="1752600" cy="4069640"/>
              </a:xfrm>
              <a:prstGeom prst="rect">
                <a:avLst/>
              </a:prstGeom>
              <a:blipFill>
                <a:blip r:embed="rId3"/>
                <a:stretch>
                  <a:fillRect l="-3833" t="-900" r="-4181"/>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7022" y="2936545"/>
            <a:ext cx="5869778" cy="3182908"/>
          </a:xfrm>
          <a:prstGeom prst="rect">
            <a:avLst/>
          </a:prstGeom>
        </p:spPr>
      </p:pic>
    </p:spTree>
    <p:extLst>
      <p:ext uri="{BB962C8B-B14F-4D97-AF65-F5344CB8AC3E}">
        <p14:creationId xmlns:p14="http://schemas.microsoft.com/office/powerpoint/2010/main" val="2744139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066800"/>
            <a:ext cx="8001000" cy="1815882"/>
          </a:xfrm>
          <a:prstGeom prst="rect">
            <a:avLst/>
          </a:prstGeom>
          <a:noFill/>
        </p:spPr>
        <p:txBody>
          <a:bodyPr wrap="square" rtlCol="0">
            <a:spAutoFit/>
          </a:bodyPr>
          <a:lstStyle/>
          <a:p>
            <a:r>
              <a:rPr lang="en-GB" sz="2800" dirty="0"/>
              <a:t>•  Static RAM memory devices retain data for as long as DC power is applied. </a:t>
            </a:r>
          </a:p>
          <a:p>
            <a:r>
              <a:rPr lang="en-GB" sz="2800" dirty="0"/>
              <a:t>•  Because no special action is required to retain data, these devices are called static memory. </a:t>
            </a:r>
          </a:p>
        </p:txBody>
      </p:sp>
      <p:sp>
        <p:nvSpPr>
          <p:cNvPr id="3" name="Rectangle 2"/>
          <p:cNvSpPr/>
          <p:nvPr/>
        </p:nvSpPr>
        <p:spPr>
          <a:xfrm>
            <a:off x="988413" y="32982"/>
            <a:ext cx="5999335" cy="1828386"/>
          </a:xfrm>
          <a:prstGeom prst="rect">
            <a:avLst/>
          </a:prstGeom>
        </p:spPr>
        <p:txBody>
          <a:bodyPr wrap="none">
            <a:spAutoFit/>
          </a:bodyPr>
          <a:lstStyle/>
          <a:p>
            <a:pPr algn="just">
              <a:lnSpc>
                <a:spcPct val="150000"/>
              </a:lnSpc>
            </a:pPr>
            <a:r>
              <a:rPr lang="en-GB" sz="4000" b="1" dirty="0">
                <a:solidFill>
                  <a:srgbClr val="FF0000"/>
                </a:solidFill>
              </a:rPr>
              <a:t>Static RAM (SRAM) Devices</a:t>
            </a:r>
          </a:p>
          <a:p>
            <a:pPr algn="just">
              <a:lnSpc>
                <a:spcPct val="150000"/>
              </a:lnSpc>
            </a:pPr>
            <a:endParaRPr lang="en-US" sz="40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208F0220-42C0-4303-873A-75DD08E74D79}" type="slidenum">
              <a:rPr lang="en-US" smtClean="0"/>
              <a:pPr/>
              <a:t>22</a:t>
            </a:fld>
            <a:endParaRPr lang="en-US"/>
          </a:p>
        </p:txBody>
      </p:sp>
      <p:sp>
        <p:nvSpPr>
          <p:cNvPr id="48" name="Rectangle 47"/>
          <p:cNvSpPr/>
          <p:nvPr/>
        </p:nvSpPr>
        <p:spPr>
          <a:xfrm>
            <a:off x="3043750" y="6277302"/>
            <a:ext cx="1888659" cy="523220"/>
          </a:xfrm>
          <a:prstGeom prst="rect">
            <a:avLst/>
          </a:prstGeom>
        </p:spPr>
        <p:txBody>
          <a:bodyPr wrap="none">
            <a:spAutoFit/>
          </a:bodyPr>
          <a:lstStyle/>
          <a:p>
            <a:pPr lvl="0">
              <a:spcBef>
                <a:spcPts val="600"/>
              </a:spcBef>
              <a:buClr>
                <a:schemeClr val="accent1"/>
              </a:buClr>
              <a:buSzPct val="80000"/>
              <a:defRPr/>
            </a:pPr>
            <a:r>
              <a:rPr lang="en-US" sz="2800" dirty="0">
                <a:latin typeface="Times New Roman" panose="02020603050405020304" pitchFamily="18" charset="0"/>
                <a:cs typeface="Times New Roman" panose="02020603050405020304" pitchFamily="18" charset="0"/>
              </a:rPr>
              <a:t>SRAM Cell</a:t>
            </a:r>
          </a:p>
        </p:txBody>
      </p:sp>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679" y="2771550"/>
            <a:ext cx="3602800" cy="3473668"/>
          </a:xfrm>
          <a:prstGeom prst="rect">
            <a:avLst/>
          </a:prstGeom>
        </p:spPr>
      </p:pic>
    </p:spTree>
    <p:extLst>
      <p:ext uri="{BB962C8B-B14F-4D97-AF65-F5344CB8AC3E}">
        <p14:creationId xmlns:p14="http://schemas.microsoft.com/office/powerpoint/2010/main" val="1684551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08F0220-42C0-4303-873A-75DD08E74D79}" type="slidenum">
              <a:rPr lang="en-US" smtClean="0"/>
              <a:pPr/>
              <a:t>23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609600"/>
            <a:ext cx="7543800" cy="516923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897296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08F0220-42C0-4303-873A-75DD08E74D79}" type="slidenum">
              <a:rPr lang="en-US" smtClean="0"/>
              <a:pPr/>
              <a:t>24</a:t>
            </a:fld>
            <a:endParaRPr lang="en-US"/>
          </a:p>
        </p:txBody>
      </p:sp>
      <p:sp>
        <p:nvSpPr>
          <p:cNvPr id="3" name="Title 1"/>
          <p:cNvSpPr txBox="1">
            <a:spLocks/>
          </p:cNvSpPr>
          <p:nvPr/>
        </p:nvSpPr>
        <p:spPr bwMode="auto">
          <a:xfrm>
            <a:off x="381000" y="0"/>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fontAlgn="base">
              <a:spcBef>
                <a:spcPct val="0"/>
              </a:spcBef>
              <a:spcAft>
                <a:spcPct val="0"/>
              </a:spcAft>
              <a:defRPr sz="3200">
                <a:solidFill>
                  <a:schemeClr val="tx2"/>
                </a:solidFill>
                <a:latin typeface="Bookman Old Style" pitchFamily="18" charset="0"/>
              </a:defRPr>
            </a:lvl6pPr>
            <a:lvl7pPr marL="914400" algn="l" rtl="0" fontAlgn="base">
              <a:spcBef>
                <a:spcPct val="0"/>
              </a:spcBef>
              <a:spcAft>
                <a:spcPct val="0"/>
              </a:spcAft>
              <a:defRPr sz="3200">
                <a:solidFill>
                  <a:schemeClr val="tx2"/>
                </a:solidFill>
                <a:latin typeface="Bookman Old Style" pitchFamily="18" charset="0"/>
              </a:defRPr>
            </a:lvl7pPr>
            <a:lvl8pPr marL="1371600" algn="l" rtl="0" fontAlgn="base">
              <a:spcBef>
                <a:spcPct val="0"/>
              </a:spcBef>
              <a:spcAft>
                <a:spcPct val="0"/>
              </a:spcAft>
              <a:defRPr sz="3200">
                <a:solidFill>
                  <a:schemeClr val="tx2"/>
                </a:solidFill>
                <a:latin typeface="Bookman Old Style" pitchFamily="18" charset="0"/>
              </a:defRPr>
            </a:lvl8pPr>
            <a:lvl9pPr marL="1828800" algn="l" rtl="0" fontAlgn="base">
              <a:spcBef>
                <a:spcPct val="0"/>
              </a:spcBef>
              <a:spcAft>
                <a:spcPct val="0"/>
              </a:spcAft>
              <a:defRPr sz="3200">
                <a:solidFill>
                  <a:schemeClr val="tx2"/>
                </a:solidFill>
                <a:latin typeface="Bookman Old Style" pitchFamily="18" charset="0"/>
              </a:defRPr>
            </a:lvl9pPr>
          </a:lstStyle>
          <a:p>
            <a:pPr algn="ctr" eaLnBrk="1" fontAlgn="auto" hangingPunct="1">
              <a:spcAft>
                <a:spcPts val="0"/>
              </a:spcAft>
              <a:defRPr/>
            </a:pPr>
            <a:r>
              <a:rPr lang="en-US" sz="3800" b="1" dirty="0">
                <a:solidFill>
                  <a:srgbClr val="FF0000"/>
                </a:solidFill>
                <a:latin typeface="Times New Roman" pitchFamily="18" charset="0"/>
                <a:cs typeface="Times New Roman" pitchFamily="18" charset="0"/>
              </a:rPr>
              <a:t>DRAM Memory</a:t>
            </a:r>
            <a:endParaRPr lang="en-IN" sz="3800" b="1" dirty="0">
              <a:solidFill>
                <a:srgbClr val="FF0000"/>
              </a:solidFill>
              <a:latin typeface="Times New Roman" pitchFamily="18" charset="0"/>
              <a:cs typeface="Times New Roman" pitchFamily="18" charset="0"/>
            </a:endParaRPr>
          </a:p>
        </p:txBody>
      </p:sp>
      <p:sp>
        <p:nvSpPr>
          <p:cNvPr id="4" name="TextBox 3"/>
          <p:cNvSpPr txBox="1"/>
          <p:nvPr/>
        </p:nvSpPr>
        <p:spPr>
          <a:xfrm>
            <a:off x="266700" y="609600"/>
            <a:ext cx="8724900" cy="5893921"/>
          </a:xfrm>
          <a:prstGeom prst="rect">
            <a:avLst/>
          </a:prstGeom>
          <a:noFill/>
        </p:spPr>
        <p:txBody>
          <a:bodyPr wrap="square" rtlCol="0">
            <a:spAutoFit/>
          </a:bodyPr>
          <a:lstStyle/>
          <a:p>
            <a:pPr marL="285750" indent="-285750">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 Inside a dynamic RAM chip, each memory cell holds one bit of information and is made up of two parts: a transistor and a capacitor. </a:t>
            </a:r>
          </a:p>
          <a:p>
            <a:pPr marL="285750" indent="-285750">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The capacitor holds the bit of information -- a 0 or a 1. The transistor acts as a switch that lets the control circuitry on the memory chip read the capacitor or change its state.</a:t>
            </a:r>
          </a:p>
          <a:p>
            <a:pPr marL="285750" indent="-285750">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For dynamic memory to work, either the CPU or the memory controller has to come along and recharge all of the capacitors holding a 1 before they discharge. To do this, the memory controller reads the memory and then writes it right back. This refresh operation happens automatically thousands of times per second.</a:t>
            </a:r>
            <a:endParaRPr lang="en-GB" sz="2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7374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08F0220-42C0-4303-873A-75DD08E74D79}" type="slidenum">
              <a:rPr lang="en-US" smtClean="0"/>
              <a:pPr/>
              <a:t>25</a:t>
            </a:fld>
            <a:endParaRPr lang="en-US"/>
          </a:p>
        </p:txBody>
      </p:sp>
      <p:sp>
        <p:nvSpPr>
          <p:cNvPr id="3" name="Title 1"/>
          <p:cNvSpPr txBox="1">
            <a:spLocks/>
          </p:cNvSpPr>
          <p:nvPr/>
        </p:nvSpPr>
        <p:spPr bwMode="auto">
          <a:xfrm>
            <a:off x="383004" y="-128669"/>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fontAlgn="base">
              <a:spcBef>
                <a:spcPct val="0"/>
              </a:spcBef>
              <a:spcAft>
                <a:spcPct val="0"/>
              </a:spcAft>
              <a:defRPr sz="3200">
                <a:solidFill>
                  <a:schemeClr val="tx2"/>
                </a:solidFill>
                <a:latin typeface="Bookman Old Style" pitchFamily="18" charset="0"/>
              </a:defRPr>
            </a:lvl6pPr>
            <a:lvl7pPr marL="914400" algn="l" rtl="0" fontAlgn="base">
              <a:spcBef>
                <a:spcPct val="0"/>
              </a:spcBef>
              <a:spcAft>
                <a:spcPct val="0"/>
              </a:spcAft>
              <a:defRPr sz="3200">
                <a:solidFill>
                  <a:schemeClr val="tx2"/>
                </a:solidFill>
                <a:latin typeface="Bookman Old Style" pitchFamily="18" charset="0"/>
              </a:defRPr>
            </a:lvl7pPr>
            <a:lvl8pPr marL="1371600" algn="l" rtl="0" fontAlgn="base">
              <a:spcBef>
                <a:spcPct val="0"/>
              </a:spcBef>
              <a:spcAft>
                <a:spcPct val="0"/>
              </a:spcAft>
              <a:defRPr sz="3200">
                <a:solidFill>
                  <a:schemeClr val="tx2"/>
                </a:solidFill>
                <a:latin typeface="Bookman Old Style" pitchFamily="18" charset="0"/>
              </a:defRPr>
            </a:lvl8pPr>
            <a:lvl9pPr marL="1828800" algn="l" rtl="0" fontAlgn="base">
              <a:spcBef>
                <a:spcPct val="0"/>
              </a:spcBef>
              <a:spcAft>
                <a:spcPct val="0"/>
              </a:spcAft>
              <a:defRPr sz="3200">
                <a:solidFill>
                  <a:schemeClr val="tx2"/>
                </a:solidFill>
                <a:latin typeface="Bookman Old Style" pitchFamily="18" charset="0"/>
              </a:defRPr>
            </a:lvl9pPr>
          </a:lstStyle>
          <a:p>
            <a:pPr algn="ctr" eaLnBrk="1" fontAlgn="auto" hangingPunct="1">
              <a:spcAft>
                <a:spcPts val="0"/>
              </a:spcAft>
              <a:defRPr/>
            </a:pPr>
            <a:r>
              <a:rPr lang="en-US" sz="3800" b="1" dirty="0">
                <a:solidFill>
                  <a:srgbClr val="FF0000"/>
                </a:solidFill>
                <a:latin typeface="Times New Roman" pitchFamily="18" charset="0"/>
                <a:cs typeface="Times New Roman" pitchFamily="18" charset="0"/>
              </a:rPr>
              <a:t>DRAM &amp; SRAM Memory</a:t>
            </a:r>
            <a:endParaRPr lang="en-IN" sz="3800" b="1" dirty="0">
              <a:solidFill>
                <a:srgbClr val="FF0000"/>
              </a:solidFill>
              <a:latin typeface="Times New Roman" pitchFamily="18" charset="0"/>
              <a:cs typeface="Times New Roman" pitchFamily="18" charset="0"/>
            </a:endParaRPr>
          </a:p>
        </p:txBody>
      </p:sp>
      <p:sp>
        <p:nvSpPr>
          <p:cNvPr id="4" name="TextBox 3"/>
          <p:cNvSpPr txBox="1"/>
          <p:nvPr/>
        </p:nvSpPr>
        <p:spPr>
          <a:xfrm>
            <a:off x="25078" y="596721"/>
            <a:ext cx="8987589" cy="6124754"/>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 This refresh operation is where dynamic RAM gets its name. Dynamic RAM has to be dynamically refreshed all of the time or it forgets what it is holding. The downside of all of this refreshing is that it takes time and slows down the memory.</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Static RAM uses a completely different technology. In static RAM, a form of flip-flop holds each bit of memory. A flip-flop for a memory cell takes 4 or 6 transistors along with some wiring, but never has to be refreshed. This makes static RAM significantly faster than dynamic RAM. However, because it has more parts, a static memory cell takes a lot more space on a chip than a dynamic memory cell. Therefore it holds less memory per chip, and that makes static RAM a lot more expensive.</a:t>
            </a: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2912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08F0220-42C0-4303-873A-75DD08E74D79}" type="slidenum">
              <a:rPr lang="en-US" smtClean="0"/>
              <a:pPr/>
              <a:t>26</a:t>
            </a:fld>
            <a:endParaRPr lang="en-US"/>
          </a:p>
        </p:txBody>
      </p:sp>
      <p:sp>
        <p:nvSpPr>
          <p:cNvPr id="3" name="Title 1"/>
          <p:cNvSpPr txBox="1">
            <a:spLocks/>
          </p:cNvSpPr>
          <p:nvPr/>
        </p:nvSpPr>
        <p:spPr bwMode="auto">
          <a:xfrm>
            <a:off x="232611" y="-64168"/>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fontAlgn="base">
              <a:spcBef>
                <a:spcPct val="0"/>
              </a:spcBef>
              <a:spcAft>
                <a:spcPct val="0"/>
              </a:spcAft>
              <a:defRPr sz="3200">
                <a:solidFill>
                  <a:schemeClr val="tx2"/>
                </a:solidFill>
                <a:latin typeface="Bookman Old Style" pitchFamily="18" charset="0"/>
              </a:defRPr>
            </a:lvl6pPr>
            <a:lvl7pPr marL="914400" algn="l" rtl="0" fontAlgn="base">
              <a:spcBef>
                <a:spcPct val="0"/>
              </a:spcBef>
              <a:spcAft>
                <a:spcPct val="0"/>
              </a:spcAft>
              <a:defRPr sz="3200">
                <a:solidFill>
                  <a:schemeClr val="tx2"/>
                </a:solidFill>
                <a:latin typeface="Bookman Old Style" pitchFamily="18" charset="0"/>
              </a:defRPr>
            </a:lvl7pPr>
            <a:lvl8pPr marL="1371600" algn="l" rtl="0" fontAlgn="base">
              <a:spcBef>
                <a:spcPct val="0"/>
              </a:spcBef>
              <a:spcAft>
                <a:spcPct val="0"/>
              </a:spcAft>
              <a:defRPr sz="3200">
                <a:solidFill>
                  <a:schemeClr val="tx2"/>
                </a:solidFill>
                <a:latin typeface="Bookman Old Style" pitchFamily="18" charset="0"/>
              </a:defRPr>
            </a:lvl8pPr>
            <a:lvl9pPr marL="1828800" algn="l" rtl="0" fontAlgn="base">
              <a:spcBef>
                <a:spcPct val="0"/>
              </a:spcBef>
              <a:spcAft>
                <a:spcPct val="0"/>
              </a:spcAft>
              <a:defRPr sz="3200">
                <a:solidFill>
                  <a:schemeClr val="tx2"/>
                </a:solidFill>
                <a:latin typeface="Bookman Old Style" pitchFamily="18" charset="0"/>
              </a:defRPr>
            </a:lvl9pPr>
          </a:lstStyle>
          <a:p>
            <a:pPr algn="ctr" eaLnBrk="1" fontAlgn="auto" hangingPunct="1">
              <a:spcAft>
                <a:spcPts val="0"/>
              </a:spcAft>
              <a:defRPr/>
            </a:pPr>
            <a:r>
              <a:rPr lang="en-US" sz="4000" b="1" dirty="0">
                <a:solidFill>
                  <a:srgbClr val="FF0000"/>
                </a:solidFill>
                <a:latin typeface="Times New Roman" pitchFamily="18" charset="0"/>
                <a:cs typeface="Times New Roman" pitchFamily="18" charset="0"/>
              </a:rPr>
              <a:t>DRAM &amp; SRAM Memory</a:t>
            </a:r>
            <a:endParaRPr lang="en-IN" sz="4000" b="1" dirty="0">
              <a:solidFill>
                <a:srgbClr val="FF0000"/>
              </a:solidFill>
              <a:latin typeface="Times New Roman" pitchFamily="18" charset="0"/>
              <a:cs typeface="Times New Roman" pitchFamily="18" charset="0"/>
            </a:endParaRPr>
          </a:p>
        </p:txBody>
      </p:sp>
      <p:sp>
        <p:nvSpPr>
          <p:cNvPr id="4" name="TextBox 3"/>
          <p:cNvSpPr txBox="1"/>
          <p:nvPr/>
        </p:nvSpPr>
        <p:spPr>
          <a:xfrm>
            <a:off x="16043" y="863915"/>
            <a:ext cx="845820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Static RAM is fast and expensive, and dynamic RAM is less expensive and slower. Therefore static RAM is used to create the CPU's speed-sensitive cache memory, while dynamic RAM forms the larger system RAM space. </a:t>
            </a: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2072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381000" y="0"/>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fontAlgn="base">
              <a:spcBef>
                <a:spcPct val="0"/>
              </a:spcBef>
              <a:spcAft>
                <a:spcPct val="0"/>
              </a:spcAft>
              <a:defRPr sz="3200">
                <a:solidFill>
                  <a:schemeClr val="tx2"/>
                </a:solidFill>
                <a:latin typeface="Bookman Old Style" pitchFamily="18" charset="0"/>
              </a:defRPr>
            </a:lvl6pPr>
            <a:lvl7pPr marL="914400" algn="l" rtl="0" fontAlgn="base">
              <a:spcBef>
                <a:spcPct val="0"/>
              </a:spcBef>
              <a:spcAft>
                <a:spcPct val="0"/>
              </a:spcAft>
              <a:defRPr sz="3200">
                <a:solidFill>
                  <a:schemeClr val="tx2"/>
                </a:solidFill>
                <a:latin typeface="Bookman Old Style" pitchFamily="18" charset="0"/>
              </a:defRPr>
            </a:lvl7pPr>
            <a:lvl8pPr marL="1371600" algn="l" rtl="0" fontAlgn="base">
              <a:spcBef>
                <a:spcPct val="0"/>
              </a:spcBef>
              <a:spcAft>
                <a:spcPct val="0"/>
              </a:spcAft>
              <a:defRPr sz="3200">
                <a:solidFill>
                  <a:schemeClr val="tx2"/>
                </a:solidFill>
                <a:latin typeface="Bookman Old Style" pitchFamily="18" charset="0"/>
              </a:defRPr>
            </a:lvl8pPr>
            <a:lvl9pPr marL="1828800" algn="l" rtl="0" fontAlgn="base">
              <a:spcBef>
                <a:spcPct val="0"/>
              </a:spcBef>
              <a:spcAft>
                <a:spcPct val="0"/>
              </a:spcAft>
              <a:defRPr sz="3200">
                <a:solidFill>
                  <a:schemeClr val="tx2"/>
                </a:solidFill>
                <a:latin typeface="Bookman Old Style" pitchFamily="18" charset="0"/>
              </a:defRPr>
            </a:lvl9pPr>
          </a:lstStyle>
          <a:p>
            <a:pPr algn="ctr" eaLnBrk="1" fontAlgn="auto" hangingPunct="1">
              <a:spcAft>
                <a:spcPts val="0"/>
              </a:spcAft>
              <a:defRPr/>
            </a:pPr>
            <a:r>
              <a:rPr lang="en-US" sz="4000" b="1" dirty="0">
                <a:solidFill>
                  <a:srgbClr val="FF0000"/>
                </a:solidFill>
                <a:latin typeface="Times New Roman" pitchFamily="18" charset="0"/>
                <a:cs typeface="Times New Roman" pitchFamily="18" charset="0"/>
              </a:rPr>
              <a:t>Dynamic RAM (DRAM) Memory</a:t>
            </a:r>
            <a:endParaRPr lang="en-IN" sz="4000" b="1" dirty="0">
              <a:solidFill>
                <a:srgbClr val="FF0000"/>
              </a:solidFill>
              <a:latin typeface="Times New Roman" pitchFamily="18" charset="0"/>
              <a:cs typeface="Times New Roman" pitchFamily="18" charset="0"/>
            </a:endParaRPr>
          </a:p>
        </p:txBody>
      </p:sp>
      <p:sp>
        <p:nvSpPr>
          <p:cNvPr id="3" name="TextBox 2"/>
          <p:cNvSpPr txBox="1"/>
          <p:nvPr/>
        </p:nvSpPr>
        <p:spPr>
          <a:xfrm>
            <a:off x="649288" y="731047"/>
            <a:ext cx="8077200" cy="3323987"/>
          </a:xfrm>
          <a:prstGeom prst="rect">
            <a:avLst/>
          </a:prstGeom>
          <a:noFill/>
        </p:spPr>
        <p:txBody>
          <a:bodyPr wrap="square" rtlCol="0">
            <a:spAutoFit/>
          </a:bodyPr>
          <a:lstStyle/>
          <a:p>
            <a:pPr marL="285750" indent="-285750">
              <a:buFont typeface="Arial" panose="020B0604020202020204" pitchFamily="34" charset="0"/>
              <a:buChar char="•"/>
            </a:pPr>
            <a:r>
              <a:rPr lang="en-GB" sz="3000" dirty="0">
                <a:latin typeface="Times New Roman" panose="02020603050405020304" pitchFamily="18" charset="0"/>
                <a:cs typeface="Times New Roman" panose="02020603050405020304" pitchFamily="18" charset="0"/>
              </a:rPr>
              <a:t>DRAM is essentially the same as SRAM, except that it retains data for only 2 or 4 </a:t>
            </a:r>
            <a:r>
              <a:rPr lang="en-GB" sz="3000" dirty="0" err="1">
                <a:latin typeface="Times New Roman" panose="02020603050405020304" pitchFamily="18" charset="0"/>
                <a:cs typeface="Times New Roman" panose="02020603050405020304" pitchFamily="18" charset="0"/>
              </a:rPr>
              <a:t>ms</a:t>
            </a:r>
            <a:r>
              <a:rPr lang="en-GB" sz="3000" dirty="0">
                <a:latin typeface="Times New Roman" panose="02020603050405020304" pitchFamily="18" charset="0"/>
                <a:cs typeface="Times New Roman" panose="02020603050405020304" pitchFamily="18" charset="0"/>
              </a:rPr>
              <a:t> on an integrated capacitor.</a:t>
            </a:r>
          </a:p>
          <a:p>
            <a:pPr marL="285750" indent="-285750">
              <a:buFont typeface="Arial" panose="020B0604020202020204" pitchFamily="34" charset="0"/>
              <a:buChar char="•"/>
            </a:pPr>
            <a:r>
              <a:rPr lang="en-GB" sz="3000" dirty="0">
                <a:latin typeface="Times New Roman" panose="02020603050405020304" pitchFamily="18" charset="0"/>
                <a:cs typeface="Times New Roman" panose="02020603050405020304" pitchFamily="18" charset="0"/>
              </a:rPr>
              <a:t>After 2 or 4 </a:t>
            </a:r>
            <a:r>
              <a:rPr lang="en-GB" sz="3000" dirty="0" err="1">
                <a:latin typeface="Times New Roman" panose="02020603050405020304" pitchFamily="18" charset="0"/>
                <a:cs typeface="Times New Roman" panose="02020603050405020304" pitchFamily="18" charset="0"/>
              </a:rPr>
              <a:t>ms</a:t>
            </a:r>
            <a:r>
              <a:rPr lang="en-GB" sz="3000" dirty="0">
                <a:latin typeface="Times New Roman" panose="02020603050405020304" pitchFamily="18" charset="0"/>
                <a:cs typeface="Times New Roman" panose="02020603050405020304" pitchFamily="18" charset="0"/>
              </a:rPr>
              <a:t>, the contents of the DRAM must be completely rewritten (refreshed) because the capacitors, which store a logic 1 or logic 0, lose their charges.</a:t>
            </a:r>
          </a:p>
        </p:txBody>
      </p:sp>
      <p:sp>
        <p:nvSpPr>
          <p:cNvPr id="4" name="Slide Number Placeholder 3"/>
          <p:cNvSpPr>
            <a:spLocks noGrp="1"/>
          </p:cNvSpPr>
          <p:nvPr>
            <p:ph type="sldNum" sz="quarter" idx="12"/>
          </p:nvPr>
        </p:nvSpPr>
        <p:spPr/>
        <p:txBody>
          <a:bodyPr/>
          <a:lstStyle/>
          <a:p>
            <a:fld id="{208F0220-42C0-4303-873A-75DD08E74D79}" type="slidenum">
              <a:rPr lang="en-US" smtClean="0"/>
              <a:pPr/>
              <a:t>27</a:t>
            </a:fld>
            <a:endParaRPr lang="en-US"/>
          </a:p>
        </p:txBody>
      </p:sp>
      <p:sp>
        <p:nvSpPr>
          <p:cNvPr id="27" name="Rectangle 26"/>
          <p:cNvSpPr/>
          <p:nvPr/>
        </p:nvSpPr>
        <p:spPr>
          <a:xfrm>
            <a:off x="1524000" y="4786081"/>
            <a:ext cx="1697901" cy="461665"/>
          </a:xfrm>
          <a:prstGeom prst="rect">
            <a:avLst/>
          </a:prstGeom>
        </p:spPr>
        <p:txBody>
          <a:bodyPr wrap="none">
            <a:spAutoFit/>
          </a:bodyPr>
          <a:lstStyle/>
          <a:p>
            <a:pPr lvl="0">
              <a:spcBef>
                <a:spcPts val="600"/>
              </a:spcBef>
              <a:buClr>
                <a:schemeClr val="accent1"/>
              </a:buClr>
              <a:buSzPct val="80000"/>
              <a:defRPr/>
            </a:pPr>
            <a:r>
              <a:rPr lang="en-US" sz="2400" dirty="0">
                <a:latin typeface="Times New Roman" panose="02020603050405020304" pitchFamily="18" charset="0"/>
                <a:cs typeface="Times New Roman" panose="02020603050405020304" pitchFamily="18" charset="0"/>
              </a:rPr>
              <a:t>DRAM Cell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040" y="3572938"/>
            <a:ext cx="4324350" cy="3238500"/>
          </a:xfrm>
          <a:prstGeom prst="rect">
            <a:avLst/>
          </a:prstGeom>
        </p:spPr>
      </p:pic>
    </p:spTree>
    <p:extLst>
      <p:ext uri="{BB962C8B-B14F-4D97-AF65-F5344CB8AC3E}">
        <p14:creationId xmlns:p14="http://schemas.microsoft.com/office/powerpoint/2010/main" val="1569909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381000" y="-176684"/>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2500"/>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fontAlgn="base">
              <a:spcBef>
                <a:spcPct val="0"/>
              </a:spcBef>
              <a:spcAft>
                <a:spcPct val="0"/>
              </a:spcAft>
              <a:defRPr sz="3200">
                <a:solidFill>
                  <a:schemeClr val="tx2"/>
                </a:solidFill>
                <a:latin typeface="Bookman Old Style" pitchFamily="18" charset="0"/>
              </a:defRPr>
            </a:lvl6pPr>
            <a:lvl7pPr marL="914400" algn="l" rtl="0" fontAlgn="base">
              <a:spcBef>
                <a:spcPct val="0"/>
              </a:spcBef>
              <a:spcAft>
                <a:spcPct val="0"/>
              </a:spcAft>
              <a:defRPr sz="3200">
                <a:solidFill>
                  <a:schemeClr val="tx2"/>
                </a:solidFill>
                <a:latin typeface="Bookman Old Style" pitchFamily="18" charset="0"/>
              </a:defRPr>
            </a:lvl7pPr>
            <a:lvl8pPr marL="1371600" algn="l" rtl="0" fontAlgn="base">
              <a:spcBef>
                <a:spcPct val="0"/>
              </a:spcBef>
              <a:spcAft>
                <a:spcPct val="0"/>
              </a:spcAft>
              <a:defRPr sz="3200">
                <a:solidFill>
                  <a:schemeClr val="tx2"/>
                </a:solidFill>
                <a:latin typeface="Bookman Old Style" pitchFamily="18" charset="0"/>
              </a:defRPr>
            </a:lvl8pPr>
            <a:lvl9pPr marL="1828800" algn="l" rtl="0" fontAlgn="base">
              <a:spcBef>
                <a:spcPct val="0"/>
              </a:spcBef>
              <a:spcAft>
                <a:spcPct val="0"/>
              </a:spcAft>
              <a:defRPr sz="3200">
                <a:solidFill>
                  <a:schemeClr val="tx2"/>
                </a:solidFill>
                <a:latin typeface="Bookman Old Style" pitchFamily="18" charset="0"/>
              </a:defRPr>
            </a:lvl9pPr>
          </a:lstStyle>
          <a:p>
            <a:pPr algn="ctr" eaLnBrk="1" fontAlgn="auto" hangingPunct="1">
              <a:spcAft>
                <a:spcPts val="0"/>
              </a:spcAft>
              <a:defRPr/>
            </a:pPr>
            <a:r>
              <a:rPr lang="en-US" sz="4000" b="1" dirty="0">
                <a:solidFill>
                  <a:srgbClr val="FF0000"/>
                </a:solidFill>
                <a:latin typeface="Times New Roman" pitchFamily="18" charset="0"/>
                <a:cs typeface="Times New Roman" pitchFamily="18" charset="0"/>
              </a:rPr>
              <a:t>Difference between SRAM VS DRAM</a:t>
            </a:r>
            <a:endParaRPr lang="en-IN" sz="4000" b="1"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208F0220-42C0-4303-873A-75DD08E74D79}" type="slidenum">
              <a:rPr lang="en-US" smtClean="0"/>
              <a:pPr/>
              <a:t>28</a:t>
            </a:fld>
            <a:endParaRPr lang="en-US"/>
          </a:p>
        </p:txBody>
      </p:sp>
      <p:graphicFrame>
        <p:nvGraphicFramePr>
          <p:cNvPr id="28" name="Table 27"/>
          <p:cNvGraphicFramePr>
            <a:graphicFrameLocks noGrp="1"/>
          </p:cNvGraphicFramePr>
          <p:nvPr>
            <p:extLst>
              <p:ext uri="{D42A27DB-BD31-4B8C-83A1-F6EECF244321}">
                <p14:modId xmlns:p14="http://schemas.microsoft.com/office/powerpoint/2010/main" val="878329411"/>
              </p:ext>
            </p:extLst>
          </p:nvPr>
        </p:nvGraphicFramePr>
        <p:xfrm>
          <a:off x="381000" y="655850"/>
          <a:ext cx="8305800" cy="6125878"/>
        </p:xfrm>
        <a:graphic>
          <a:graphicData uri="http://schemas.openxmlformats.org/drawingml/2006/table">
            <a:tbl>
              <a:tblPr firstRow="1" bandRow="1">
                <a:tableStyleId>{5C22544A-7EE6-4342-B048-85BDC9FD1C3A}</a:tableStyleId>
              </a:tblPr>
              <a:tblGrid>
                <a:gridCol w="4152900">
                  <a:extLst>
                    <a:ext uri="{9D8B030D-6E8A-4147-A177-3AD203B41FA5}">
                      <a16:colId xmlns:a16="http://schemas.microsoft.com/office/drawing/2014/main" val="20000"/>
                    </a:ext>
                  </a:extLst>
                </a:gridCol>
                <a:gridCol w="4152900">
                  <a:extLst>
                    <a:ext uri="{9D8B030D-6E8A-4147-A177-3AD203B41FA5}">
                      <a16:colId xmlns:a16="http://schemas.microsoft.com/office/drawing/2014/main" val="20001"/>
                    </a:ext>
                  </a:extLst>
                </a:gridCol>
              </a:tblGrid>
              <a:tr h="487185">
                <a:tc>
                  <a:txBody>
                    <a:bodyPr/>
                    <a:lstStyle/>
                    <a:p>
                      <a:pPr algn="ctr"/>
                      <a:r>
                        <a:rPr lang="en-US" sz="2400" dirty="0"/>
                        <a:t>SRAM</a:t>
                      </a:r>
                    </a:p>
                  </a:txBody>
                  <a:tcPr/>
                </a:tc>
                <a:tc>
                  <a:txBody>
                    <a:bodyPr/>
                    <a:lstStyle/>
                    <a:p>
                      <a:pPr algn="ctr"/>
                      <a:r>
                        <a:rPr lang="en-US" sz="2400" dirty="0"/>
                        <a:t>DRAM</a:t>
                      </a:r>
                    </a:p>
                  </a:txBody>
                  <a:tcPr/>
                </a:tc>
                <a:extLst>
                  <a:ext uri="{0D108BD9-81ED-4DB2-BD59-A6C34878D82A}">
                    <a16:rowId xmlns:a16="http://schemas.microsoft.com/office/drawing/2014/main" val="10000"/>
                  </a:ext>
                </a:extLst>
              </a:tr>
              <a:tr h="487185">
                <a:tc>
                  <a:txBody>
                    <a:bodyPr/>
                    <a:lstStyle/>
                    <a:p>
                      <a:r>
                        <a:rPr lang="en-US" sz="2400" dirty="0"/>
                        <a:t>SRAM uses flipflops.</a:t>
                      </a:r>
                    </a:p>
                  </a:txBody>
                  <a:tcPr/>
                </a:tc>
                <a:tc>
                  <a:txBody>
                    <a:bodyPr/>
                    <a:lstStyle/>
                    <a:p>
                      <a:r>
                        <a:rPr lang="en-US" sz="2400" dirty="0"/>
                        <a:t>DRAM uses capacitors.</a:t>
                      </a:r>
                    </a:p>
                  </a:txBody>
                  <a:tcPr/>
                </a:tc>
                <a:extLst>
                  <a:ext uri="{0D108BD9-81ED-4DB2-BD59-A6C34878D82A}">
                    <a16:rowId xmlns:a16="http://schemas.microsoft.com/office/drawing/2014/main" val="10001"/>
                  </a:ext>
                </a:extLst>
              </a:tr>
              <a:tr h="1126038">
                <a:tc>
                  <a:txBody>
                    <a:bodyPr/>
                    <a:lstStyle/>
                    <a:p>
                      <a:r>
                        <a:rPr lang="en-US" sz="2400" dirty="0"/>
                        <a:t>Stores data till power is supplied.</a:t>
                      </a:r>
                    </a:p>
                  </a:txBody>
                  <a:tcPr/>
                </a:tc>
                <a:tc>
                  <a:txBody>
                    <a:bodyPr/>
                    <a:lstStyle/>
                    <a:p>
                      <a:r>
                        <a:rPr lang="en-US" sz="2400" dirty="0"/>
                        <a:t>Stores</a:t>
                      </a:r>
                      <a:r>
                        <a:rPr lang="en-US" sz="2400" baseline="0" dirty="0"/>
                        <a:t> data only for few seconds even when power is supplied.</a:t>
                      </a:r>
                    </a:p>
                  </a:txBody>
                  <a:tcPr/>
                </a:tc>
                <a:extLst>
                  <a:ext uri="{0D108BD9-81ED-4DB2-BD59-A6C34878D82A}">
                    <a16:rowId xmlns:a16="http://schemas.microsoft.com/office/drawing/2014/main" val="10002"/>
                  </a:ext>
                </a:extLst>
              </a:tr>
              <a:tr h="779565">
                <a:tc>
                  <a:txBody>
                    <a:bodyPr/>
                    <a:lstStyle/>
                    <a:p>
                      <a:r>
                        <a:rPr lang="en-US" sz="2400" dirty="0"/>
                        <a:t>Does not refresh the memory cell.</a:t>
                      </a:r>
                    </a:p>
                  </a:txBody>
                  <a:tcPr/>
                </a:tc>
                <a:tc>
                  <a:txBody>
                    <a:bodyPr/>
                    <a:lstStyle/>
                    <a:p>
                      <a:r>
                        <a:rPr lang="en-US" sz="2400" dirty="0"/>
                        <a:t>Continuous refreshing</a:t>
                      </a:r>
                      <a:r>
                        <a:rPr lang="en-US" sz="2400" baseline="0" dirty="0"/>
                        <a:t> is required to retain data. </a:t>
                      </a:r>
                      <a:endParaRPr lang="en-US" sz="2400" dirty="0"/>
                    </a:p>
                  </a:txBody>
                  <a:tcPr/>
                </a:tc>
                <a:extLst>
                  <a:ext uri="{0D108BD9-81ED-4DB2-BD59-A6C34878D82A}">
                    <a16:rowId xmlns:a16="http://schemas.microsoft.com/office/drawing/2014/main" val="10003"/>
                  </a:ext>
                </a:extLst>
              </a:tr>
              <a:tr h="487185">
                <a:tc>
                  <a:txBody>
                    <a:bodyPr/>
                    <a:lstStyle/>
                    <a:p>
                      <a:r>
                        <a:rPr lang="en-US" sz="2400" dirty="0"/>
                        <a:t>Data access is faster.</a:t>
                      </a:r>
                    </a:p>
                  </a:txBody>
                  <a:tcPr/>
                </a:tc>
                <a:tc>
                  <a:txBody>
                    <a:bodyPr/>
                    <a:lstStyle/>
                    <a:p>
                      <a:r>
                        <a:rPr lang="en-US" sz="2400" dirty="0"/>
                        <a:t>Data</a:t>
                      </a:r>
                      <a:r>
                        <a:rPr lang="en-US" sz="2400" baseline="0" dirty="0"/>
                        <a:t> access is slower.</a:t>
                      </a:r>
                      <a:endParaRPr lang="en-US" sz="2400" dirty="0"/>
                    </a:p>
                  </a:txBody>
                  <a:tcPr/>
                </a:tc>
                <a:extLst>
                  <a:ext uri="{0D108BD9-81ED-4DB2-BD59-A6C34878D82A}">
                    <a16:rowId xmlns:a16="http://schemas.microsoft.com/office/drawing/2014/main" val="10004"/>
                  </a:ext>
                </a:extLst>
              </a:tr>
              <a:tr h="487185">
                <a:tc>
                  <a:txBody>
                    <a:bodyPr/>
                    <a:lstStyle/>
                    <a:p>
                      <a:r>
                        <a:rPr lang="en-US" sz="2400" dirty="0"/>
                        <a:t>Consume less</a:t>
                      </a:r>
                      <a:r>
                        <a:rPr lang="en-US" sz="2400" baseline="0" dirty="0"/>
                        <a:t> power.</a:t>
                      </a:r>
                      <a:endParaRPr lang="en-US" sz="2400" dirty="0"/>
                    </a:p>
                  </a:txBody>
                  <a:tcPr/>
                </a:tc>
                <a:tc>
                  <a:txBody>
                    <a:bodyPr/>
                    <a:lstStyle/>
                    <a:p>
                      <a:r>
                        <a:rPr lang="en-US" sz="2400"/>
                        <a:t>Consume more </a:t>
                      </a:r>
                      <a:r>
                        <a:rPr lang="en-US" sz="2400" dirty="0"/>
                        <a:t>power.</a:t>
                      </a:r>
                    </a:p>
                  </a:txBody>
                  <a:tcPr/>
                </a:tc>
                <a:extLst>
                  <a:ext uri="{0D108BD9-81ED-4DB2-BD59-A6C34878D82A}">
                    <a16:rowId xmlns:a16="http://schemas.microsoft.com/office/drawing/2014/main" val="10005"/>
                  </a:ext>
                </a:extLst>
              </a:tr>
              <a:tr h="2165458">
                <a:tc>
                  <a:txBody>
                    <a:bodyPr/>
                    <a:lstStyle/>
                    <a:p>
                      <a:r>
                        <a:rPr lang="en-US" sz="2400" dirty="0"/>
                        <a:t>Less memory per chip because bit density is low compared to DRAM. Therefore, Cost per bit is high.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More memory per chip. Since only a single transistor</a:t>
                      </a:r>
                      <a:r>
                        <a:rPr lang="en-US" sz="2400" baseline="0" dirty="0"/>
                        <a:t> </a:t>
                      </a:r>
                      <a:r>
                        <a:rPr lang="en-US" sz="2400" dirty="0"/>
                        <a:t>and a capacitor are employed to store a bit.</a:t>
                      </a:r>
                      <a:r>
                        <a:rPr lang="en-US" sz="2400" baseline="0" dirty="0"/>
                        <a:t> </a:t>
                      </a:r>
                      <a:r>
                        <a:rPr lang="en-US" sz="2400" dirty="0"/>
                        <a:t>Therefore, Cost per bit is low.</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31672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08F0220-42C0-4303-873A-75DD08E74D79}" type="slidenum">
              <a:rPr lang="en-US" smtClean="0"/>
              <a:pPr/>
              <a:t>29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268" y="228600"/>
            <a:ext cx="7267366" cy="35814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3985" y="3810000"/>
            <a:ext cx="6069932" cy="2774826"/>
          </a:xfrm>
          <a:prstGeom prst="rect">
            <a:avLst/>
          </a:prstGeom>
        </p:spPr>
      </p:pic>
    </p:spTree>
    <p:extLst>
      <p:ext uri="{BB962C8B-B14F-4D97-AF65-F5344CB8AC3E}">
        <p14:creationId xmlns:p14="http://schemas.microsoft.com/office/powerpoint/2010/main" val="3208795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685800"/>
            <a:ext cx="8686800" cy="6186309"/>
          </a:xfrm>
          <a:prstGeom prst="rect">
            <a:avLst/>
          </a:prstGeom>
        </p:spPr>
        <p:txBody>
          <a:bodyPr wrap="square">
            <a:spAutoFit/>
          </a:bodyPr>
          <a:lstStyle/>
          <a:p>
            <a:pPr algn="just">
              <a:lnSpc>
                <a:spcPct val="150000"/>
              </a:lnSpc>
            </a:pPr>
            <a:r>
              <a:rPr lang="en-US" sz="2400" dirty="0">
                <a:latin typeface="Times New Roman" pitchFamily="18" charset="0"/>
                <a:cs typeface="Times New Roman" pitchFamily="18" charset="0"/>
              </a:rPr>
              <a:t>A memory device or memory chip must have four types of  lines or connections: </a:t>
            </a:r>
            <a:r>
              <a:rPr lang="en-US" sz="2400" b="1" dirty="0">
                <a:latin typeface="Times New Roman" pitchFamily="18" charset="0"/>
                <a:cs typeface="Times New Roman" pitchFamily="18" charset="0"/>
              </a:rPr>
              <a:t>Address, Data, Enable and Control.</a:t>
            </a:r>
          </a:p>
          <a:p>
            <a:pPr marL="230188" indent="-230188" algn="just">
              <a:lnSpc>
                <a:spcPct val="150000"/>
              </a:lnSpc>
            </a:pPr>
            <a:r>
              <a:rPr lang="en-US" sz="2400" b="1" dirty="0">
                <a:solidFill>
                  <a:srgbClr val="C00000"/>
                </a:solidFill>
                <a:latin typeface="Times New Roman" pitchFamily="18" charset="0"/>
                <a:cs typeface="Times New Roman" pitchFamily="18" charset="0"/>
              </a:rPr>
              <a:t>Address Lines: </a:t>
            </a:r>
          </a:p>
          <a:p>
            <a:pPr marL="465138" indent="-465138" algn="just">
              <a:lnSpc>
                <a:spcPct val="150000"/>
              </a:lnSpc>
              <a:buBlip>
                <a:blip r:embed="rId2"/>
              </a:buBlip>
            </a:pPr>
            <a:r>
              <a:rPr lang="en-US" sz="2400" dirty="0">
                <a:latin typeface="Times New Roman" pitchFamily="18" charset="0"/>
                <a:cs typeface="Times New Roman" pitchFamily="18" charset="0"/>
              </a:rPr>
              <a:t>The input lines that select a memory location within the memory device.</a:t>
            </a:r>
          </a:p>
          <a:p>
            <a:pPr marL="465138" lvl="1" indent="-465138" algn="just">
              <a:lnSpc>
                <a:spcPct val="150000"/>
              </a:lnSpc>
              <a:buBlip>
                <a:blip r:embed="rId2"/>
              </a:buBlip>
            </a:pPr>
            <a:r>
              <a:rPr lang="en-US" sz="2400" dirty="0">
                <a:latin typeface="Times New Roman" pitchFamily="18" charset="0"/>
                <a:cs typeface="Times New Roman" pitchFamily="18" charset="0"/>
              </a:rPr>
              <a:t>Decoders are used, inside the memory chip, to select a specific location</a:t>
            </a:r>
          </a:p>
          <a:p>
            <a:pPr marL="465138" lvl="1" indent="-465138" algn="just">
              <a:lnSpc>
                <a:spcPct val="150000"/>
              </a:lnSpc>
              <a:buBlip>
                <a:blip r:embed="rId2"/>
              </a:buBlip>
            </a:pPr>
            <a:r>
              <a:rPr lang="en-US" sz="2400" dirty="0">
                <a:latin typeface="Times New Roman" pitchFamily="18" charset="0"/>
                <a:cs typeface="Times New Roman" pitchFamily="18" charset="0"/>
              </a:rPr>
              <a:t>The number of address pins on a memory chip specifies the number of memory locations.</a:t>
            </a:r>
          </a:p>
          <a:p>
            <a:pPr marL="0" lvl="1" algn="ctr">
              <a:lnSpc>
                <a:spcPct val="150000"/>
              </a:lnSpc>
            </a:pPr>
            <a:r>
              <a:rPr lang="en-US" sz="2400" dirty="0">
                <a:latin typeface="Times New Roman" pitchFamily="18" charset="0"/>
                <a:cs typeface="Times New Roman" pitchFamily="18" charset="0"/>
              </a:rPr>
              <a:t>If ‘</a:t>
            </a:r>
            <a:r>
              <a:rPr lang="en-US" sz="2400" b="1" dirty="0">
                <a:solidFill>
                  <a:srgbClr val="C00000"/>
                </a:solidFill>
                <a:latin typeface="Times New Roman" pitchFamily="18" charset="0"/>
                <a:cs typeface="Times New Roman" pitchFamily="18" charset="0"/>
              </a:rPr>
              <a:t>n</a:t>
            </a:r>
            <a:r>
              <a:rPr lang="en-US" sz="2400" dirty="0">
                <a:latin typeface="Times New Roman" pitchFamily="18" charset="0"/>
                <a:cs typeface="Times New Roman" pitchFamily="18" charset="0"/>
              </a:rPr>
              <a:t>’ specifies the number of address lines, then</a:t>
            </a:r>
          </a:p>
          <a:p>
            <a:pPr marL="0" lvl="1" algn="ctr">
              <a:lnSpc>
                <a:spcPct val="150000"/>
              </a:lnSpc>
            </a:pPr>
            <a:r>
              <a:rPr lang="en-US" sz="2400" u="sng" dirty="0">
                <a:latin typeface="Times New Roman" pitchFamily="18" charset="0"/>
                <a:cs typeface="Times New Roman" pitchFamily="18" charset="0"/>
              </a:rPr>
              <a:t>Number of memory location = </a:t>
            </a:r>
            <a:r>
              <a:rPr lang="en-US" sz="2400" b="1" u="sng" dirty="0">
                <a:solidFill>
                  <a:srgbClr val="C00000"/>
                </a:solidFill>
                <a:latin typeface="Times New Roman" pitchFamily="18" charset="0"/>
                <a:cs typeface="Times New Roman" pitchFamily="18" charset="0"/>
              </a:rPr>
              <a:t>2</a:t>
            </a:r>
            <a:r>
              <a:rPr lang="en-US" sz="2400" b="1" u="sng" baseline="30000" dirty="0">
                <a:solidFill>
                  <a:srgbClr val="C00000"/>
                </a:solidFill>
                <a:latin typeface="Times New Roman" pitchFamily="18" charset="0"/>
                <a:cs typeface="Times New Roman" pitchFamily="18" charset="0"/>
              </a:rPr>
              <a:t>n</a:t>
            </a:r>
          </a:p>
        </p:txBody>
      </p:sp>
      <p:sp>
        <p:nvSpPr>
          <p:cNvPr id="3" name="Rectangle 2"/>
          <p:cNvSpPr/>
          <p:nvPr/>
        </p:nvSpPr>
        <p:spPr>
          <a:xfrm>
            <a:off x="2092796" y="-76200"/>
            <a:ext cx="4958409" cy="905056"/>
          </a:xfrm>
          <a:prstGeom prst="rect">
            <a:avLst/>
          </a:prstGeom>
        </p:spPr>
        <p:txBody>
          <a:bodyPr wrap="none">
            <a:spAutoFit/>
          </a:bodyPr>
          <a:lstStyle/>
          <a:p>
            <a:pPr algn="just">
              <a:lnSpc>
                <a:spcPct val="150000"/>
              </a:lnSpc>
            </a:pPr>
            <a:r>
              <a:rPr lang="en-US" sz="4000" b="1" dirty="0">
                <a:solidFill>
                  <a:srgbClr val="FF0000"/>
                </a:solidFill>
                <a:latin typeface="Times New Roman" pitchFamily="18" charset="0"/>
                <a:cs typeface="Times New Roman" pitchFamily="18" charset="0"/>
              </a:rPr>
              <a:t>Memory organization</a:t>
            </a:r>
          </a:p>
        </p:txBody>
      </p:sp>
      <p:sp>
        <p:nvSpPr>
          <p:cNvPr id="4" name="Slide Number Placeholder 3"/>
          <p:cNvSpPr>
            <a:spLocks noGrp="1"/>
          </p:cNvSpPr>
          <p:nvPr>
            <p:ph type="sldNum" sz="quarter" idx="12"/>
          </p:nvPr>
        </p:nvSpPr>
        <p:spPr/>
        <p:txBody>
          <a:bodyPr/>
          <a:lstStyle/>
          <a:p>
            <a:fld id="{208F0220-42C0-4303-873A-75DD08E74D79}" type="slidenum">
              <a:rPr lang="en-US" smtClean="0"/>
              <a:pPr/>
              <a:t>3</a:t>
            </a:fld>
            <a:endParaRPr lang="en-US"/>
          </a:p>
        </p:txBody>
      </p:sp>
    </p:spTree>
    <p:extLst>
      <p:ext uri="{BB962C8B-B14F-4D97-AF65-F5344CB8AC3E}">
        <p14:creationId xmlns:p14="http://schemas.microsoft.com/office/powerpoint/2010/main" val="3933130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bwMode="auto">
          <a:xfrm>
            <a:off x="468313" y="0"/>
            <a:ext cx="8229600" cy="730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sz="4000" b="1" dirty="0">
                <a:solidFill>
                  <a:srgbClr val="FF0000"/>
                </a:solidFill>
                <a:latin typeface="Times New Roman" pitchFamily="18" charset="0"/>
                <a:cs typeface="Times New Roman" pitchFamily="18" charset="0"/>
              </a:rPr>
              <a:t>Memory Decoding</a:t>
            </a:r>
          </a:p>
        </p:txBody>
      </p:sp>
      <p:sp>
        <p:nvSpPr>
          <p:cNvPr id="275459" name="Rectangle 3"/>
          <p:cNvSpPr>
            <a:spLocks noGrp="1" noChangeArrowheads="1"/>
          </p:cNvSpPr>
          <p:nvPr>
            <p:ph type="body" idx="1"/>
          </p:nvPr>
        </p:nvSpPr>
        <p:spPr>
          <a:xfrm>
            <a:off x="304800" y="838200"/>
            <a:ext cx="8610600" cy="5943600"/>
          </a:xfrm>
        </p:spPr>
        <p:txBody>
          <a:bodyPr>
            <a:noAutofit/>
          </a:bodyPr>
          <a:lstStyle/>
          <a:p>
            <a:pPr algn="just">
              <a:buBlip>
                <a:blip r:embed="rId2"/>
              </a:buBlip>
            </a:pPr>
            <a:r>
              <a:rPr lang="en-US" sz="2800" dirty="0">
                <a:latin typeface="Times New Roman" pitchFamily="18" charset="0"/>
                <a:cs typeface="Times New Roman" pitchFamily="18" charset="0"/>
              </a:rPr>
              <a:t>In general, all the memory locations are not implemented.</a:t>
            </a:r>
          </a:p>
          <a:p>
            <a:pPr algn="just">
              <a:buBlip>
                <a:blip r:embed="rId2"/>
              </a:buBlip>
            </a:pPr>
            <a:r>
              <a:rPr lang="en-US" sz="2800" dirty="0">
                <a:latin typeface="Times New Roman" pitchFamily="18" charset="0"/>
                <a:cs typeface="Times New Roman" pitchFamily="18" charset="0"/>
              </a:rPr>
              <a:t>All the address are not used by the memory devices to select particular memory locations.</a:t>
            </a:r>
          </a:p>
          <a:p>
            <a:pPr algn="just">
              <a:buBlip>
                <a:blip r:embed="rId2"/>
              </a:buBlip>
            </a:pPr>
            <a:r>
              <a:rPr lang="en-US" sz="2800" dirty="0">
                <a:latin typeface="Times New Roman" pitchFamily="18" charset="0"/>
                <a:cs typeface="Times New Roman" pitchFamily="18" charset="0"/>
              </a:rPr>
              <a:t>The unused lines are used to decode to generate chip select signals.</a:t>
            </a:r>
          </a:p>
          <a:p>
            <a:pPr algn="just">
              <a:buBlip>
                <a:blip r:embed="rId2"/>
              </a:buBlip>
            </a:pPr>
            <a:r>
              <a:rPr lang="en-US" sz="2800" dirty="0">
                <a:latin typeface="Times New Roman" pitchFamily="18" charset="0"/>
                <a:cs typeface="Times New Roman" pitchFamily="18" charset="0"/>
              </a:rPr>
              <a:t>Basically, two techniques are used to decode the address</a:t>
            </a:r>
          </a:p>
          <a:p>
            <a:pPr marL="1828800" lvl="3" indent="-449263" algn="just">
              <a:buFont typeface="+mj-lt"/>
              <a:buAutoNum type="arabicPeriod"/>
            </a:pPr>
            <a:r>
              <a:rPr lang="en-US" sz="2800" dirty="0">
                <a:latin typeface="Times New Roman" pitchFamily="18" charset="0"/>
                <a:cs typeface="Times New Roman" pitchFamily="18" charset="0"/>
              </a:rPr>
              <a:t>Linear or Partial decoding</a:t>
            </a:r>
          </a:p>
          <a:p>
            <a:pPr marL="1828800" lvl="3" indent="-449263" algn="just">
              <a:buFont typeface="+mj-lt"/>
              <a:buAutoNum type="arabicPeriod"/>
            </a:pPr>
            <a:r>
              <a:rPr lang="en-US" sz="2800" dirty="0">
                <a:latin typeface="Times New Roman" pitchFamily="18" charset="0"/>
                <a:cs typeface="Times New Roman" pitchFamily="18" charset="0"/>
              </a:rPr>
              <a:t>Absolute or Full decoding</a:t>
            </a:r>
          </a:p>
          <a:p>
            <a:pPr marL="1828800" lvl="3" indent="-449263" algn="just">
              <a:buFont typeface="+mj-lt"/>
              <a:buAutoNum type="arabicPeriod"/>
            </a:pP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208F0220-42C0-4303-873A-75DD08E74D79}" type="slidenum">
              <a:rPr lang="en-US" smtClean="0"/>
              <a:pPr/>
              <a:t>30</a:t>
            </a:fld>
            <a:endParaRPr lang="en-US"/>
          </a:p>
        </p:txBody>
      </p:sp>
    </p:spTree>
    <p:extLst>
      <p:ext uri="{BB962C8B-B14F-4D97-AF65-F5344CB8AC3E}">
        <p14:creationId xmlns:p14="http://schemas.microsoft.com/office/powerpoint/2010/main" val="3766163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990600"/>
            <a:ext cx="8763000" cy="4216539"/>
          </a:xfrm>
          <a:prstGeom prst="rect">
            <a:avLst/>
          </a:prstGeom>
        </p:spPr>
        <p:txBody>
          <a:bodyPr wrap="square">
            <a:spAutoFit/>
          </a:bodyPr>
          <a:lstStyle/>
          <a:p>
            <a:pPr algn="just"/>
            <a:r>
              <a:rPr lang="en-US" sz="2400" b="1" dirty="0">
                <a:solidFill>
                  <a:srgbClr val="C00000"/>
                </a:solidFill>
                <a:latin typeface="Times New Roman" pitchFamily="18" charset="0"/>
                <a:cs typeface="Times New Roman" pitchFamily="18" charset="0"/>
              </a:rPr>
              <a:t>Linear decoding/Partial Decoding</a:t>
            </a:r>
          </a:p>
          <a:p>
            <a:pPr algn="just"/>
            <a:endParaRPr lang="en-US" sz="2400" b="1" dirty="0">
              <a:solidFill>
                <a:srgbClr val="C00000"/>
              </a:solidFill>
              <a:latin typeface="Times New Roman" pitchFamily="18" charset="0"/>
              <a:cs typeface="Times New Roman" pitchFamily="18" charset="0"/>
            </a:endParaRPr>
          </a:p>
          <a:p>
            <a:pPr marL="914400" lvl="1" indent="-457200" algn="just">
              <a:buBlip>
                <a:blip r:embed="rId2"/>
              </a:buBlip>
            </a:pPr>
            <a:r>
              <a:rPr lang="en-US" sz="2800" dirty="0">
                <a:latin typeface="Times New Roman" pitchFamily="18" charset="0"/>
                <a:cs typeface="Times New Roman" pitchFamily="18" charset="0"/>
              </a:rPr>
              <a:t>All the address lines are not used to generate chip select, basically used in small systems</a:t>
            </a:r>
          </a:p>
          <a:p>
            <a:pPr marL="914400" lvl="1" indent="-457200" algn="just">
              <a:buBlip>
                <a:blip r:embed="rId2"/>
              </a:buBlip>
            </a:pPr>
            <a:r>
              <a:rPr lang="en-US" sz="2800" dirty="0">
                <a:latin typeface="Times New Roman" pitchFamily="18" charset="0"/>
                <a:cs typeface="Times New Roman" pitchFamily="18" charset="0"/>
              </a:rPr>
              <a:t>Individual high order address lines are used to decode the chip select for the memory chips using less hardware</a:t>
            </a:r>
          </a:p>
          <a:p>
            <a:pPr marL="914400" lvl="1" indent="-457200" algn="just">
              <a:buBlip>
                <a:blip r:embed="rId2"/>
              </a:buBlip>
            </a:pPr>
            <a:r>
              <a:rPr lang="en-US" sz="2800" dirty="0">
                <a:latin typeface="Times New Roman" pitchFamily="18" charset="0"/>
                <a:cs typeface="Times New Roman" pitchFamily="18" charset="0"/>
              </a:rPr>
              <a:t>Disadvantages: Each memory location has </a:t>
            </a:r>
            <a:r>
              <a:rPr lang="en-US" sz="2800" dirty="0">
                <a:solidFill>
                  <a:srgbClr val="FF3300"/>
                </a:solidFill>
                <a:latin typeface="Times New Roman" pitchFamily="18" charset="0"/>
                <a:cs typeface="Times New Roman" pitchFamily="18" charset="0"/>
              </a:rPr>
              <a:t>more</a:t>
            </a:r>
            <a:r>
              <a:rPr lang="en-US" sz="2800" dirty="0">
                <a:latin typeface="Times New Roman" pitchFamily="18" charset="0"/>
                <a:cs typeface="Times New Roman" pitchFamily="18" charset="0"/>
              </a:rPr>
              <a:t> than one address called </a:t>
            </a:r>
            <a:r>
              <a:rPr lang="en-US" sz="2800" dirty="0">
                <a:solidFill>
                  <a:srgbClr val="FF3300"/>
                </a:solidFill>
                <a:latin typeface="Times New Roman" pitchFamily="18" charset="0"/>
                <a:cs typeface="Times New Roman" pitchFamily="18" charset="0"/>
              </a:rPr>
              <a:t>memory </a:t>
            </a:r>
            <a:r>
              <a:rPr lang="en-US" sz="2800" dirty="0" err="1">
                <a:solidFill>
                  <a:srgbClr val="FF3300"/>
                </a:solidFill>
                <a:latin typeface="Times New Roman" pitchFamily="18" charset="0"/>
                <a:cs typeface="Times New Roman" pitchFamily="18" charset="0"/>
              </a:rPr>
              <a:t>foldback</a:t>
            </a:r>
            <a:r>
              <a:rPr lang="en-US" sz="2800" dirty="0">
                <a:latin typeface="Times New Roman" pitchFamily="18" charset="0"/>
                <a:cs typeface="Times New Roman" pitchFamily="18" charset="0"/>
              </a:rPr>
              <a:t>.</a:t>
            </a:r>
          </a:p>
          <a:p>
            <a:pPr lvl="1" algn="just"/>
            <a:endParaRPr lang="en-US" sz="2400" dirty="0">
              <a:latin typeface="Times New Roman" pitchFamily="18" charset="0"/>
              <a:cs typeface="Times New Roman" pitchFamily="18" charset="0"/>
            </a:endParaRPr>
          </a:p>
        </p:txBody>
      </p:sp>
      <p:sp>
        <p:nvSpPr>
          <p:cNvPr id="3" name="Rectangle 2"/>
          <p:cNvSpPr txBox="1">
            <a:spLocks noChangeArrowheads="1"/>
          </p:cNvSpPr>
          <p:nvPr/>
        </p:nvSpPr>
        <p:spPr bwMode="auto">
          <a:xfrm>
            <a:off x="468313" y="0"/>
            <a:ext cx="8229600" cy="730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itchFamily="18" charset="0"/>
                <a:cs typeface="Times New Roman" pitchFamily="18" charset="0"/>
              </a:rPr>
              <a:t>Memory Decoding</a:t>
            </a:r>
          </a:p>
        </p:txBody>
      </p:sp>
      <p:sp>
        <p:nvSpPr>
          <p:cNvPr id="4" name="TextBox 3"/>
          <p:cNvSpPr txBox="1"/>
          <p:nvPr/>
        </p:nvSpPr>
        <p:spPr>
          <a:xfrm>
            <a:off x="696913" y="5282823"/>
            <a:ext cx="7772400" cy="369332"/>
          </a:xfrm>
          <a:prstGeom prst="rect">
            <a:avLst/>
          </a:prstGeom>
          <a:noFill/>
        </p:spPr>
        <p:txBody>
          <a:bodyPr wrap="square" rtlCol="0">
            <a:spAutoFit/>
          </a:bodyPr>
          <a:lstStyle/>
          <a:p>
            <a:r>
              <a:rPr lang="en-GB" dirty="0"/>
              <a:t>Check </a:t>
            </a:r>
            <a:r>
              <a:rPr lang="en-GB" dirty="0" err="1"/>
              <a:t>Rafiquzzaman</a:t>
            </a:r>
            <a:r>
              <a:rPr lang="en-GB" dirty="0"/>
              <a:t> book</a:t>
            </a:r>
          </a:p>
        </p:txBody>
      </p:sp>
      <p:sp>
        <p:nvSpPr>
          <p:cNvPr id="5" name="Slide Number Placeholder 4"/>
          <p:cNvSpPr>
            <a:spLocks noGrp="1"/>
          </p:cNvSpPr>
          <p:nvPr>
            <p:ph type="sldNum" sz="quarter" idx="12"/>
          </p:nvPr>
        </p:nvSpPr>
        <p:spPr/>
        <p:txBody>
          <a:bodyPr/>
          <a:lstStyle/>
          <a:p>
            <a:fld id="{208F0220-42C0-4303-873A-75DD08E74D79}" type="slidenum">
              <a:rPr lang="en-US" smtClean="0"/>
              <a:pPr/>
              <a:t>31</a:t>
            </a:fld>
            <a:endParaRPr lang="en-US"/>
          </a:p>
        </p:txBody>
      </p:sp>
    </p:spTree>
    <p:extLst>
      <p:ext uri="{BB962C8B-B14F-4D97-AF65-F5344CB8AC3E}">
        <p14:creationId xmlns:p14="http://schemas.microsoft.com/office/powerpoint/2010/main" val="2206337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990600"/>
            <a:ext cx="8763000" cy="2677656"/>
          </a:xfrm>
          <a:prstGeom prst="rect">
            <a:avLst/>
          </a:prstGeom>
        </p:spPr>
        <p:txBody>
          <a:bodyPr wrap="square">
            <a:spAutoFit/>
          </a:bodyPr>
          <a:lstStyle/>
          <a:p>
            <a:pPr lvl="1" algn="just"/>
            <a:r>
              <a:rPr lang="en-US" sz="2800" dirty="0">
                <a:latin typeface="Times New Roman" pitchFamily="18" charset="0"/>
                <a:cs typeface="Times New Roman" pitchFamily="18" charset="0"/>
              </a:rPr>
              <a:t>Draw the diagram of 8-bit microprocessor with 16 bit address bus and 8 bit data bus interfaced with 6KB RAM using linear decoding method. Each RAM chip has 10 bit address bus and 8 bit data bus. Also provide the corresponding address map (starting address and end address) for each RAM chip</a:t>
            </a:r>
          </a:p>
        </p:txBody>
      </p:sp>
      <p:sp>
        <p:nvSpPr>
          <p:cNvPr id="3" name="Rectangle 2"/>
          <p:cNvSpPr txBox="1">
            <a:spLocks noChangeArrowheads="1"/>
          </p:cNvSpPr>
          <p:nvPr/>
        </p:nvSpPr>
        <p:spPr bwMode="auto">
          <a:xfrm>
            <a:off x="468313" y="0"/>
            <a:ext cx="8229600" cy="730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itchFamily="18" charset="0"/>
                <a:cs typeface="Times New Roman" pitchFamily="18" charset="0"/>
              </a:rPr>
              <a:t>Memory Decoding</a:t>
            </a:r>
          </a:p>
        </p:txBody>
      </p:sp>
      <p:sp>
        <p:nvSpPr>
          <p:cNvPr id="5" name="Slide Number Placeholder 4"/>
          <p:cNvSpPr>
            <a:spLocks noGrp="1"/>
          </p:cNvSpPr>
          <p:nvPr>
            <p:ph type="sldNum" sz="quarter" idx="12"/>
          </p:nvPr>
        </p:nvSpPr>
        <p:spPr/>
        <p:txBody>
          <a:bodyPr/>
          <a:lstStyle/>
          <a:p>
            <a:fld id="{208F0220-42C0-4303-873A-75DD08E74D79}" type="slidenum">
              <a:rPr lang="en-US" smtClean="0"/>
              <a:pPr/>
              <a:t>32</a:t>
            </a:fld>
            <a:endParaRPr lang="en-US"/>
          </a:p>
        </p:txBody>
      </p:sp>
    </p:spTree>
    <p:extLst>
      <p:ext uri="{BB962C8B-B14F-4D97-AF65-F5344CB8AC3E}">
        <p14:creationId xmlns:p14="http://schemas.microsoft.com/office/powerpoint/2010/main" val="2956066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52400"/>
            <a:ext cx="8534400" cy="6477000"/>
          </a:xfrm>
          <a:prstGeom prst="rect">
            <a:avLst/>
          </a:prstGeom>
        </p:spPr>
      </p:pic>
      <p:sp>
        <p:nvSpPr>
          <p:cNvPr id="3" name="Slide Number Placeholder 2"/>
          <p:cNvSpPr>
            <a:spLocks noGrp="1"/>
          </p:cNvSpPr>
          <p:nvPr>
            <p:ph type="sldNum" sz="quarter" idx="12"/>
          </p:nvPr>
        </p:nvSpPr>
        <p:spPr/>
        <p:txBody>
          <a:bodyPr/>
          <a:lstStyle/>
          <a:p>
            <a:fld id="{208F0220-42C0-4303-873A-75DD08E74D79}" type="slidenum">
              <a:rPr lang="en-US" smtClean="0"/>
              <a:pPr/>
              <a:t>33</a:t>
            </a:fld>
            <a:endParaRPr lang="en-US"/>
          </a:p>
        </p:txBody>
      </p:sp>
    </p:spTree>
    <p:extLst>
      <p:ext uri="{BB962C8B-B14F-4D97-AF65-F5344CB8AC3E}">
        <p14:creationId xmlns:p14="http://schemas.microsoft.com/office/powerpoint/2010/main" val="2460746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08F0220-42C0-4303-873A-75DD08E74D79}" type="slidenum">
              <a:rPr lang="en-US" smtClean="0"/>
              <a:pPr/>
              <a:t>34</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Tree>
    <p:extLst>
      <p:ext uri="{BB962C8B-B14F-4D97-AF65-F5344CB8AC3E}">
        <p14:creationId xmlns:p14="http://schemas.microsoft.com/office/powerpoint/2010/main" val="1725341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4905" y="379512"/>
            <a:ext cx="4114800" cy="523220"/>
          </a:xfrm>
          <a:prstGeom prst="rect">
            <a:avLst/>
          </a:prstGeom>
          <a:noFill/>
        </p:spPr>
        <p:txBody>
          <a:bodyPr wrap="square" rtlCol="0">
            <a:spAutoFit/>
          </a:bodyPr>
          <a:lstStyle/>
          <a:p>
            <a:r>
              <a:rPr lang="en-GB" sz="2800" dirty="0"/>
              <a:t>Address map</a:t>
            </a:r>
          </a:p>
        </p:txBody>
      </p:sp>
      <p:pic>
        <p:nvPicPr>
          <p:cNvPr id="3" name="Picture 2"/>
          <p:cNvPicPr>
            <a:picLocks noChangeAspect="1"/>
          </p:cNvPicPr>
          <p:nvPr/>
        </p:nvPicPr>
        <p:blipFill>
          <a:blip r:embed="rId2"/>
          <a:stretch>
            <a:fillRect/>
          </a:stretch>
        </p:blipFill>
        <p:spPr>
          <a:xfrm>
            <a:off x="609599" y="902732"/>
            <a:ext cx="8320213" cy="5269468"/>
          </a:xfrm>
          <a:prstGeom prst="rect">
            <a:avLst/>
          </a:prstGeom>
        </p:spPr>
      </p:pic>
      <p:sp>
        <p:nvSpPr>
          <p:cNvPr id="4" name="Slide Number Placeholder 3"/>
          <p:cNvSpPr>
            <a:spLocks noGrp="1"/>
          </p:cNvSpPr>
          <p:nvPr>
            <p:ph type="sldNum" sz="quarter" idx="12"/>
          </p:nvPr>
        </p:nvSpPr>
        <p:spPr/>
        <p:txBody>
          <a:bodyPr/>
          <a:lstStyle/>
          <a:p>
            <a:fld id="{208F0220-42C0-4303-873A-75DD08E74D79}" type="slidenum">
              <a:rPr lang="en-US" smtClean="0"/>
              <a:pPr/>
              <a:t>35</a:t>
            </a:fld>
            <a:endParaRPr lang="en-US"/>
          </a:p>
        </p:txBody>
      </p:sp>
    </p:spTree>
    <p:extLst>
      <p:ext uri="{BB962C8B-B14F-4D97-AF65-F5344CB8AC3E}">
        <p14:creationId xmlns:p14="http://schemas.microsoft.com/office/powerpoint/2010/main" val="1573403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08F0220-42C0-4303-873A-75DD08E74D79}" type="slidenum">
              <a:rPr lang="en-US" smtClean="0"/>
              <a:pPr/>
              <a:t>36</a:t>
            </a:fld>
            <a:endParaRPr lang="en-US"/>
          </a:p>
        </p:txBody>
      </p:sp>
      <p:sp>
        <p:nvSpPr>
          <p:cNvPr id="3" name="Rectangle 3"/>
          <p:cNvSpPr txBox="1">
            <a:spLocks noChangeArrowheads="1"/>
          </p:cNvSpPr>
          <p:nvPr/>
        </p:nvSpPr>
        <p:spPr>
          <a:xfrm>
            <a:off x="304800" y="595312"/>
            <a:ext cx="8610600" cy="594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Blip>
                <a:blip r:embed="rId2"/>
              </a:buBlip>
            </a:pPr>
            <a:r>
              <a:rPr lang="en-US" sz="2800" u="sng" dirty="0">
                <a:solidFill>
                  <a:srgbClr val="C00000"/>
                </a:solidFill>
              </a:rPr>
              <a:t>For </a:t>
            </a:r>
            <a:r>
              <a:rPr lang="en-US" sz="2800" u="sng" dirty="0">
                <a:solidFill>
                  <a:srgbClr val="C00000"/>
                </a:solidFill>
                <a:latin typeface="Times New Roman" pitchFamily="18" charset="0"/>
                <a:cs typeface="Times New Roman" pitchFamily="18" charset="0"/>
              </a:rPr>
              <a:t>8-bit microprocessor with 16 bit address bus and 8 bit data bus, we have 64KB of RAM memory space</a:t>
            </a:r>
            <a:r>
              <a:rPr lang="en-US" sz="2800" u="sng" dirty="0">
                <a:latin typeface="Times New Roman" pitchFamily="18" charset="0"/>
                <a:cs typeface="Times New Roman" pitchFamily="18" charset="0"/>
              </a:rPr>
              <a:t>. </a:t>
            </a:r>
            <a:r>
              <a:rPr lang="en-US" sz="2800" dirty="0">
                <a:latin typeface="Times New Roman" pitchFamily="18" charset="0"/>
                <a:cs typeface="Times New Roman" pitchFamily="18" charset="0"/>
              </a:rPr>
              <a:t>However, we can interface with 6KB of RAM memory space where each RAM chip has 10 bit address bus and 8 bit data bus. This means that this idea wastes address space.</a:t>
            </a:r>
          </a:p>
          <a:p>
            <a:pPr algn="just">
              <a:buBlip>
                <a:blip r:embed="rId2"/>
              </a:buBlip>
            </a:pPr>
            <a:r>
              <a:rPr lang="en-US" sz="2800" dirty="0">
                <a:latin typeface="Times New Roman" pitchFamily="18" charset="0"/>
                <a:cs typeface="Times New Roman" pitchFamily="18" charset="0"/>
              </a:rPr>
              <a:t>The address map is not contiguous, rather, it is sparsely distributed.</a:t>
            </a:r>
          </a:p>
          <a:p>
            <a:pPr algn="just">
              <a:buBlip>
                <a:blip r:embed="rId2"/>
              </a:buBlip>
            </a:pPr>
            <a:r>
              <a:rPr lang="en-US" sz="2800" dirty="0">
                <a:latin typeface="Times New Roman" pitchFamily="18" charset="0"/>
                <a:cs typeface="Times New Roman" pitchFamily="18" charset="0"/>
              </a:rPr>
              <a:t>Address line A10 and A11 connected with RAM chip select (CS) of RAM chip 0 and 1. If both A10 and A11 are high at the same time then a bus conflict occurs. This can be avoided by proper programming to select desired memory chip.</a:t>
            </a:r>
          </a:p>
          <a:p>
            <a:pPr algn="just">
              <a:buBlip>
                <a:blip r:embed="rId2"/>
              </a:buBlip>
            </a:pPr>
            <a:endParaRPr lang="en-US" sz="2800" dirty="0">
              <a:latin typeface="Times New Roman" pitchFamily="18" charset="0"/>
              <a:cs typeface="Times New Roman" pitchFamily="18" charset="0"/>
            </a:endParaRPr>
          </a:p>
          <a:p>
            <a:pPr algn="just">
              <a:buBlip>
                <a:blip r:embed="rId2"/>
              </a:buBlip>
            </a:pPr>
            <a:endParaRPr lang="en-US" sz="2800" dirty="0">
              <a:latin typeface="Times New Roman" pitchFamily="18" charset="0"/>
              <a:cs typeface="Times New Roman" pitchFamily="18" charset="0"/>
            </a:endParaRPr>
          </a:p>
          <a:p>
            <a:pPr algn="just">
              <a:buBlip>
                <a:blip r:embed="rId2"/>
              </a:buBlip>
            </a:pPr>
            <a:endParaRPr lang="en-US" sz="2800" dirty="0"/>
          </a:p>
          <a:p>
            <a:pPr algn="just">
              <a:buFont typeface="Arial" pitchFamily="34" charset="0"/>
              <a:buBlip>
                <a:blip r:embed="rId2"/>
              </a:buBlip>
            </a:pPr>
            <a:endParaRPr lang="en-US" sz="2400" dirty="0">
              <a:latin typeface="Times New Roman" pitchFamily="18" charset="0"/>
              <a:cs typeface="Times New Roman" pitchFamily="18" charset="0"/>
            </a:endParaRPr>
          </a:p>
        </p:txBody>
      </p:sp>
      <p:sp>
        <p:nvSpPr>
          <p:cNvPr id="4" name="TextBox 3"/>
          <p:cNvSpPr txBox="1"/>
          <p:nvPr/>
        </p:nvSpPr>
        <p:spPr>
          <a:xfrm>
            <a:off x="533400" y="0"/>
            <a:ext cx="7543800" cy="707886"/>
          </a:xfrm>
          <a:prstGeom prst="rect">
            <a:avLst/>
          </a:prstGeom>
          <a:noFill/>
        </p:spPr>
        <p:txBody>
          <a:bodyPr wrap="square" rtlCol="0">
            <a:spAutoFit/>
          </a:bodyPr>
          <a:lstStyle/>
          <a:p>
            <a:r>
              <a:rPr lang="en-US" sz="4000" dirty="0"/>
              <a:t>Drawback</a:t>
            </a:r>
          </a:p>
        </p:txBody>
      </p:sp>
    </p:spTree>
    <p:extLst>
      <p:ext uri="{BB962C8B-B14F-4D97-AF65-F5344CB8AC3E}">
        <p14:creationId xmlns:p14="http://schemas.microsoft.com/office/powerpoint/2010/main" val="1086929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08F0220-42C0-4303-873A-75DD08E74D79}" type="slidenum">
              <a:rPr lang="en-US" smtClean="0"/>
              <a:pPr/>
              <a:t>37</a:t>
            </a:fld>
            <a:endParaRPr lang="en-US"/>
          </a:p>
        </p:txBody>
      </p:sp>
      <p:sp>
        <p:nvSpPr>
          <p:cNvPr id="3" name="Rectangle 3"/>
          <p:cNvSpPr txBox="1">
            <a:spLocks noChangeArrowheads="1"/>
          </p:cNvSpPr>
          <p:nvPr/>
        </p:nvSpPr>
        <p:spPr>
          <a:xfrm>
            <a:off x="152400" y="595312"/>
            <a:ext cx="8839200" cy="595788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Blip>
                <a:blip r:embed="rId2"/>
              </a:buBlip>
            </a:pPr>
            <a:r>
              <a:rPr lang="en-US" sz="2800" dirty="0">
                <a:latin typeface="Times New Roman" panose="02020603050405020304" pitchFamily="18" charset="0"/>
                <a:cs typeface="Times New Roman" panose="02020603050405020304" pitchFamily="18" charset="0"/>
              </a:rPr>
              <a:t>If all unused address lines are not utilized as chip select then total memory size is reduced. It is called </a:t>
            </a:r>
            <a:r>
              <a:rPr lang="en-US" sz="2800" dirty="0">
                <a:solidFill>
                  <a:srgbClr val="C00000"/>
                </a:solidFill>
                <a:latin typeface="Times New Roman" panose="02020603050405020304" pitchFamily="18" charset="0"/>
                <a:cs typeface="Times New Roman" panose="02020603050405020304" pitchFamily="18" charset="0"/>
              </a:rPr>
              <a:t>memory </a:t>
            </a:r>
            <a:r>
              <a:rPr lang="en-US" sz="2800" dirty="0" err="1">
                <a:solidFill>
                  <a:srgbClr val="C00000"/>
                </a:solidFill>
                <a:latin typeface="Times New Roman" panose="02020603050405020304" pitchFamily="18" charset="0"/>
                <a:cs typeface="Times New Roman" panose="02020603050405020304" pitchFamily="18" charset="0"/>
              </a:rPr>
              <a:t>foldback</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and it wastes memory space. For example, if A15 is don’t care in design then memory size is reduced </a:t>
            </a:r>
            <a:r>
              <a:rPr lang="en-US" sz="2800">
                <a:latin typeface="Times New Roman" panose="02020603050405020304" pitchFamily="18" charset="0"/>
                <a:cs typeface="Times New Roman" panose="02020603050405020304" pitchFamily="18" charset="0"/>
              </a:rPr>
              <a:t>from 6KB to 5 </a:t>
            </a:r>
            <a:r>
              <a:rPr lang="en-US" sz="2800" dirty="0">
                <a:latin typeface="Times New Roman" panose="02020603050405020304" pitchFamily="18" charset="0"/>
                <a:cs typeface="Times New Roman" panose="02020603050405020304" pitchFamily="18" charset="0"/>
              </a:rPr>
              <a:t>KB.</a:t>
            </a:r>
            <a:endParaRPr lang="en-US" sz="2800" dirty="0"/>
          </a:p>
          <a:p>
            <a:pPr marL="0" indent="0" algn="just">
              <a:buNone/>
            </a:pPr>
            <a:endParaRPr lang="en-US" sz="2400" dirty="0">
              <a:latin typeface="Times New Roman" pitchFamily="18" charset="0"/>
              <a:cs typeface="Times New Roman" pitchFamily="18" charset="0"/>
            </a:endParaRPr>
          </a:p>
        </p:txBody>
      </p:sp>
      <p:sp>
        <p:nvSpPr>
          <p:cNvPr id="4" name="TextBox 3"/>
          <p:cNvSpPr txBox="1"/>
          <p:nvPr/>
        </p:nvSpPr>
        <p:spPr>
          <a:xfrm>
            <a:off x="533400" y="0"/>
            <a:ext cx="7543800" cy="707886"/>
          </a:xfrm>
          <a:prstGeom prst="rect">
            <a:avLst/>
          </a:prstGeom>
          <a:noFill/>
        </p:spPr>
        <p:txBody>
          <a:bodyPr wrap="square" rtlCol="0">
            <a:spAutoFit/>
          </a:bodyPr>
          <a:lstStyle/>
          <a:p>
            <a:r>
              <a:rPr lang="en-US" sz="4000" dirty="0"/>
              <a:t>Drawback</a:t>
            </a:r>
          </a:p>
        </p:txBody>
      </p:sp>
    </p:spTree>
    <p:extLst>
      <p:ext uri="{BB962C8B-B14F-4D97-AF65-F5344CB8AC3E}">
        <p14:creationId xmlns:p14="http://schemas.microsoft.com/office/powerpoint/2010/main" val="1626100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08F0220-42C0-4303-873A-75DD08E74D79}" type="slidenum">
              <a:rPr lang="en-US" smtClean="0"/>
              <a:pPr/>
              <a:t>38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0"/>
            <a:ext cx="8381999" cy="6858000"/>
          </a:xfrm>
          <a:prstGeom prst="rect">
            <a:avLst/>
          </a:prstGeom>
        </p:spPr>
      </p:pic>
    </p:spTree>
    <p:extLst>
      <p:ext uri="{BB962C8B-B14F-4D97-AF65-F5344CB8AC3E}">
        <p14:creationId xmlns:p14="http://schemas.microsoft.com/office/powerpoint/2010/main" val="1158020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686800" cy="4724400"/>
          </a:xfrm>
        </p:spPr>
        <p:txBody>
          <a:bodyPr/>
          <a:lstStyle/>
          <a:p>
            <a:pPr marL="0" indent="0" algn="just">
              <a:buNone/>
            </a:pPr>
            <a:r>
              <a:rPr lang="en-US" sz="2400" b="1" dirty="0">
                <a:solidFill>
                  <a:srgbClr val="C00000"/>
                </a:solidFill>
                <a:latin typeface="Times New Roman" pitchFamily="18" charset="0"/>
                <a:cs typeface="Times New Roman" pitchFamily="18" charset="0"/>
              </a:rPr>
              <a:t>Full Decoding</a:t>
            </a:r>
          </a:p>
          <a:p>
            <a:pPr lvl="1" algn="just"/>
            <a:r>
              <a:rPr lang="en-US" dirty="0">
                <a:solidFill>
                  <a:srgbClr val="FF3300"/>
                </a:solidFill>
                <a:latin typeface="Times New Roman" pitchFamily="18" charset="0"/>
                <a:cs typeface="Times New Roman" pitchFamily="18" charset="0"/>
              </a:rPr>
              <a:t>All</a:t>
            </a:r>
            <a:r>
              <a:rPr lang="en-US" dirty="0">
                <a:latin typeface="Times New Roman" pitchFamily="18" charset="0"/>
                <a:cs typeface="Times New Roman" pitchFamily="18" charset="0"/>
              </a:rPr>
              <a:t> of the higher address lines are decoded to select memory chip, and the chip is selected only for the specified logic levels on these high order address lines.</a:t>
            </a:r>
          </a:p>
          <a:p>
            <a:pPr lvl="1" algn="just"/>
            <a:r>
              <a:rPr lang="en-US" dirty="0">
                <a:solidFill>
                  <a:srgbClr val="FF3300"/>
                </a:solidFill>
                <a:latin typeface="Times New Roman" pitchFamily="18" charset="0"/>
                <a:cs typeface="Times New Roman" pitchFamily="18" charset="0"/>
              </a:rPr>
              <a:t>Each </a:t>
            </a:r>
            <a:r>
              <a:rPr lang="en-US" dirty="0">
                <a:latin typeface="Times New Roman" pitchFamily="18" charset="0"/>
                <a:cs typeface="Times New Roman" pitchFamily="18" charset="0"/>
              </a:rPr>
              <a:t>memory location has </a:t>
            </a:r>
            <a:r>
              <a:rPr lang="en-US" dirty="0">
                <a:solidFill>
                  <a:srgbClr val="FF3300"/>
                </a:solidFill>
                <a:latin typeface="Times New Roman" pitchFamily="18" charset="0"/>
                <a:cs typeface="Times New Roman" pitchFamily="18" charset="0"/>
              </a:rPr>
              <a:t>unique</a:t>
            </a:r>
            <a:r>
              <a:rPr lang="en-US" dirty="0">
                <a:latin typeface="Times New Roman" pitchFamily="18" charset="0"/>
                <a:cs typeface="Times New Roman" pitchFamily="18" charset="0"/>
              </a:rPr>
              <a:t> address</a:t>
            </a:r>
          </a:p>
          <a:p>
            <a:pPr lvl="1" algn="just"/>
            <a:r>
              <a:rPr lang="en-US" dirty="0">
                <a:latin typeface="Times New Roman" pitchFamily="18" charset="0"/>
                <a:cs typeface="Times New Roman" pitchFamily="18" charset="0"/>
              </a:rPr>
              <a:t>Disadvantages: it needs more hardware for decoding</a:t>
            </a:r>
          </a:p>
          <a:p>
            <a:endParaRPr lang="en-GB" dirty="0"/>
          </a:p>
        </p:txBody>
      </p:sp>
      <p:sp>
        <p:nvSpPr>
          <p:cNvPr id="4" name="Slide Number Placeholder 3"/>
          <p:cNvSpPr>
            <a:spLocks noGrp="1"/>
          </p:cNvSpPr>
          <p:nvPr>
            <p:ph type="sldNum" sz="quarter" idx="12"/>
          </p:nvPr>
        </p:nvSpPr>
        <p:spPr/>
        <p:txBody>
          <a:bodyPr/>
          <a:lstStyle/>
          <a:p>
            <a:fld id="{208F0220-42C0-4303-873A-75DD08E74D79}" type="slidenum">
              <a:rPr lang="en-US" smtClean="0"/>
              <a:pPr/>
              <a:t>39</a:t>
            </a:fld>
            <a:endParaRPr lang="en-US"/>
          </a:p>
        </p:txBody>
      </p:sp>
      <p:sp>
        <p:nvSpPr>
          <p:cNvPr id="5" name="Rectangle 2"/>
          <p:cNvSpPr txBox="1">
            <a:spLocks noChangeArrowheads="1"/>
          </p:cNvSpPr>
          <p:nvPr/>
        </p:nvSpPr>
        <p:spPr bwMode="auto">
          <a:xfrm>
            <a:off x="468313" y="0"/>
            <a:ext cx="8229600" cy="730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itchFamily="18" charset="0"/>
                <a:cs typeface="Times New Roman" pitchFamily="18" charset="0"/>
              </a:rPr>
              <a:t>Memory Decoding</a:t>
            </a:r>
          </a:p>
        </p:txBody>
      </p:sp>
    </p:spTree>
    <p:extLst>
      <p:ext uri="{BB962C8B-B14F-4D97-AF65-F5344CB8AC3E}">
        <p14:creationId xmlns:p14="http://schemas.microsoft.com/office/powerpoint/2010/main" val="163215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990600"/>
            <a:ext cx="8001000" cy="4893647"/>
          </a:xfrm>
          <a:prstGeom prst="rect">
            <a:avLst/>
          </a:prstGeom>
        </p:spPr>
        <p:txBody>
          <a:bodyPr wrap="square">
            <a:spAutoFit/>
          </a:bodyPr>
          <a:lstStyle/>
          <a:p>
            <a:pPr algn="just"/>
            <a:r>
              <a:rPr lang="en-US" sz="2400" b="1" dirty="0">
                <a:solidFill>
                  <a:srgbClr val="C00000"/>
                </a:solidFill>
                <a:latin typeface="Times New Roman" pitchFamily="18" charset="0"/>
                <a:cs typeface="Times New Roman" pitchFamily="18" charset="0"/>
              </a:rPr>
              <a:t>Data Lines:</a:t>
            </a:r>
          </a:p>
          <a:p>
            <a:pPr algn="just"/>
            <a:endParaRPr lang="en-US" sz="2400" dirty="0">
              <a:solidFill>
                <a:srgbClr val="C00000"/>
              </a:solidFill>
              <a:latin typeface="Times New Roman" pitchFamily="18" charset="0"/>
              <a:cs typeface="Times New Roman" pitchFamily="18" charset="0"/>
            </a:endParaRPr>
          </a:p>
          <a:p>
            <a:pPr marL="465138" indent="-465138" algn="just">
              <a:buBlip>
                <a:blip r:embed="rId3"/>
              </a:buBlip>
            </a:pPr>
            <a:r>
              <a:rPr lang="en-US" sz="2400" dirty="0">
                <a:latin typeface="Times New Roman" pitchFamily="18" charset="0"/>
                <a:cs typeface="Times New Roman" pitchFamily="18" charset="0"/>
              </a:rPr>
              <a:t>The data pins are typically bi-directional in read-write memories. </a:t>
            </a:r>
          </a:p>
          <a:p>
            <a:pPr marL="465138" lvl="1" indent="-465138" algn="just">
              <a:buBlip>
                <a:blip r:embed="rId3"/>
              </a:buBlip>
            </a:pPr>
            <a:r>
              <a:rPr lang="en-US" sz="2400" dirty="0">
                <a:latin typeface="Times New Roman" pitchFamily="18" charset="0"/>
                <a:cs typeface="Times New Roman" pitchFamily="18" charset="0"/>
              </a:rPr>
              <a:t>The number of data pins is related to the size of the memory location . </a:t>
            </a:r>
          </a:p>
          <a:p>
            <a:pPr lvl="1" algn="just"/>
            <a:r>
              <a:rPr lang="en-US" sz="2400" dirty="0">
                <a:latin typeface="Times New Roman" pitchFamily="18" charset="0"/>
                <a:cs typeface="Times New Roman" pitchFamily="18" charset="0"/>
              </a:rPr>
              <a:t>For example, an 8-bit wide (byte-wide) memory device has </a:t>
            </a:r>
            <a:r>
              <a:rPr lang="en-US" sz="2400" b="1" dirty="0">
                <a:latin typeface="Times New Roman" pitchFamily="18" charset="0"/>
                <a:cs typeface="Times New Roman" pitchFamily="18" charset="0"/>
              </a:rPr>
              <a:t>8</a:t>
            </a:r>
            <a:r>
              <a:rPr lang="en-US" sz="2400" dirty="0">
                <a:latin typeface="Times New Roman" pitchFamily="18" charset="0"/>
                <a:cs typeface="Times New Roman" pitchFamily="18" charset="0"/>
              </a:rPr>
              <a:t> data pins</a:t>
            </a:r>
          </a:p>
          <a:p>
            <a:pPr marL="465138" indent="-465138" algn="just">
              <a:buBlip>
                <a:blip r:embed="rId3"/>
              </a:buBlip>
            </a:pPr>
            <a:r>
              <a:rPr lang="en-US" sz="2400" dirty="0">
                <a:latin typeface="Times New Roman" pitchFamily="18" charset="0"/>
                <a:cs typeface="Times New Roman" pitchFamily="18" charset="0"/>
              </a:rPr>
              <a:t>The number of data lines (m-bits) determines the size of each location in the memory.</a:t>
            </a:r>
          </a:p>
          <a:p>
            <a:pPr algn="just"/>
            <a:endParaRPr lang="en-US" sz="2400" dirty="0">
              <a:latin typeface="Times New Roman" pitchFamily="18" charset="0"/>
              <a:cs typeface="Times New Roman" pitchFamily="18" charset="0"/>
            </a:endParaRPr>
          </a:p>
          <a:p>
            <a:pPr lvl="1" algn="just"/>
            <a:r>
              <a:rPr lang="en-US" sz="2400" b="1" dirty="0">
                <a:latin typeface="Times New Roman" pitchFamily="18" charset="0"/>
                <a:cs typeface="Times New Roman" pitchFamily="18" charset="0"/>
              </a:rPr>
              <a:t>Memory Capacity = 2</a:t>
            </a:r>
            <a:r>
              <a:rPr lang="en-US" sz="2400" b="1" baseline="30000" dirty="0">
                <a:latin typeface="Times New Roman" pitchFamily="18" charset="0"/>
                <a:cs typeface="Times New Roman" pitchFamily="18" charset="0"/>
              </a:rPr>
              <a:t>n</a:t>
            </a:r>
            <a:r>
              <a:rPr lang="en-US" sz="2400" b="1" baseline="-25000" dirty="0">
                <a:latin typeface="Times New Roman" pitchFamily="18" charset="0"/>
                <a:cs typeface="Times New Roman" pitchFamily="18" charset="0"/>
              </a:rPr>
              <a:t> </a:t>
            </a:r>
            <a:r>
              <a:rPr lang="en-US" sz="2400" b="1" dirty="0">
                <a:latin typeface="Times New Roman" pitchFamily="18" charset="0"/>
                <a:cs typeface="Times New Roman" pitchFamily="18" charset="0"/>
              </a:rPr>
              <a:t> x m</a:t>
            </a:r>
            <a:endParaRPr lang="en-US" sz="2400" b="1" baseline="-25000" dirty="0">
              <a:latin typeface="Times New Roman" pitchFamily="18" charset="0"/>
              <a:cs typeface="Times New Roman" pitchFamily="18" charset="0"/>
            </a:endParaRPr>
          </a:p>
          <a:p>
            <a:pPr lvl="1" algn="just"/>
            <a:endParaRPr lang="en-US" sz="2400" dirty="0">
              <a:latin typeface="Times New Roman" pitchFamily="18" charset="0"/>
              <a:cs typeface="Times New Roman" pitchFamily="18" charset="0"/>
            </a:endParaRPr>
          </a:p>
        </p:txBody>
      </p:sp>
      <p:sp>
        <p:nvSpPr>
          <p:cNvPr id="3" name="Rectangle 2"/>
          <p:cNvSpPr/>
          <p:nvPr/>
        </p:nvSpPr>
        <p:spPr>
          <a:xfrm>
            <a:off x="2092796" y="-76200"/>
            <a:ext cx="4958409" cy="905056"/>
          </a:xfrm>
          <a:prstGeom prst="rect">
            <a:avLst/>
          </a:prstGeom>
        </p:spPr>
        <p:txBody>
          <a:bodyPr wrap="none">
            <a:spAutoFit/>
          </a:bodyPr>
          <a:lstStyle/>
          <a:p>
            <a:pPr algn="just">
              <a:lnSpc>
                <a:spcPct val="150000"/>
              </a:lnSpc>
            </a:pPr>
            <a:r>
              <a:rPr lang="en-US" sz="4000" b="1" dirty="0">
                <a:solidFill>
                  <a:srgbClr val="FF0000"/>
                </a:solidFill>
                <a:latin typeface="Times New Roman" pitchFamily="18" charset="0"/>
                <a:cs typeface="Times New Roman" pitchFamily="18" charset="0"/>
              </a:rPr>
              <a:t>Memory organization</a:t>
            </a:r>
          </a:p>
        </p:txBody>
      </p:sp>
      <p:sp>
        <p:nvSpPr>
          <p:cNvPr id="4" name="Slide Number Placeholder 3"/>
          <p:cNvSpPr>
            <a:spLocks noGrp="1"/>
          </p:cNvSpPr>
          <p:nvPr>
            <p:ph type="sldNum" sz="quarter" idx="12"/>
          </p:nvPr>
        </p:nvSpPr>
        <p:spPr/>
        <p:txBody>
          <a:bodyPr/>
          <a:lstStyle/>
          <a:p>
            <a:fld id="{208F0220-42C0-4303-873A-75DD08E74D79}" type="slidenum">
              <a:rPr lang="en-US" smtClean="0"/>
              <a:pPr/>
              <a:t>4</a:t>
            </a:fld>
            <a:endParaRPr lang="en-US"/>
          </a:p>
        </p:txBody>
      </p:sp>
    </p:spTree>
    <p:extLst>
      <p:ext uri="{BB962C8B-B14F-4D97-AF65-F5344CB8AC3E}">
        <p14:creationId xmlns:p14="http://schemas.microsoft.com/office/powerpoint/2010/main" val="5309148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8200"/>
            <a:ext cx="8763000" cy="4724400"/>
          </a:xfrm>
        </p:spPr>
        <p:txBody>
          <a:bodyPr/>
          <a:lstStyle/>
          <a:p>
            <a:pPr marL="0" indent="0" algn="just">
              <a:buNone/>
            </a:pPr>
            <a:r>
              <a:rPr lang="en-US" sz="2400" b="1" dirty="0">
                <a:solidFill>
                  <a:srgbClr val="C00000"/>
                </a:solidFill>
                <a:latin typeface="Times New Roman" pitchFamily="18" charset="0"/>
                <a:cs typeface="Times New Roman" pitchFamily="18" charset="0"/>
              </a:rPr>
              <a:t>Full Decoding</a:t>
            </a:r>
          </a:p>
          <a:p>
            <a:pPr marL="0" indent="0">
              <a:buNone/>
            </a:pPr>
            <a:r>
              <a:rPr lang="en-US" sz="2800" dirty="0">
                <a:latin typeface="Times New Roman" panose="02020603050405020304" pitchFamily="18" charset="0"/>
                <a:cs typeface="Times New Roman" panose="02020603050405020304" pitchFamily="18" charset="0"/>
              </a:rPr>
              <a:t>Draw the diagram of an 8-bit microprocessor with 16 bit address bus and 8 bit data bus interfaced to 4KB RAM system using the full decoding method. Each RAM chip has 10 bit address bus and 8 bit data bus. Provide the corresponding address map (starting address and end address) for each RAM chip.</a:t>
            </a:r>
            <a:endParaRPr lang="en-GB"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08F0220-42C0-4303-873A-75DD08E74D79}" type="slidenum">
              <a:rPr lang="en-US" smtClean="0"/>
              <a:pPr/>
              <a:t>40</a:t>
            </a:fld>
            <a:endParaRPr lang="en-US"/>
          </a:p>
        </p:txBody>
      </p:sp>
      <p:sp>
        <p:nvSpPr>
          <p:cNvPr id="5" name="Rectangle 2"/>
          <p:cNvSpPr txBox="1">
            <a:spLocks noChangeArrowheads="1"/>
          </p:cNvSpPr>
          <p:nvPr/>
        </p:nvSpPr>
        <p:spPr bwMode="auto">
          <a:xfrm>
            <a:off x="468313" y="0"/>
            <a:ext cx="8229600" cy="730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0000"/>
                </a:solidFill>
                <a:latin typeface="Times New Roman" pitchFamily="18" charset="0"/>
                <a:cs typeface="Times New Roman" pitchFamily="18" charset="0"/>
              </a:rPr>
              <a:t>Memory Decoding</a:t>
            </a:r>
          </a:p>
        </p:txBody>
      </p:sp>
    </p:spTree>
    <p:extLst>
      <p:ext uri="{BB962C8B-B14F-4D97-AF65-F5344CB8AC3E}">
        <p14:creationId xmlns:p14="http://schemas.microsoft.com/office/powerpoint/2010/main" val="1128654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208F0220-42C0-4303-873A-75DD08E74D79}" type="slidenum">
              <a:rPr lang="en-US" smtClean="0"/>
              <a:pPr/>
              <a:t>41</a:t>
            </a:fld>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5264" y="76200"/>
            <a:ext cx="7476736" cy="6697699"/>
          </a:xfrm>
        </p:spPr>
      </p:pic>
      <p:sp>
        <p:nvSpPr>
          <p:cNvPr id="3" name="TextBox 2"/>
          <p:cNvSpPr txBox="1"/>
          <p:nvPr/>
        </p:nvSpPr>
        <p:spPr>
          <a:xfrm>
            <a:off x="440575" y="5562600"/>
            <a:ext cx="4572000" cy="646331"/>
          </a:xfrm>
          <a:prstGeom prst="rect">
            <a:avLst/>
          </a:prstGeom>
          <a:noFill/>
        </p:spPr>
        <p:txBody>
          <a:bodyPr wrap="square" rtlCol="0">
            <a:spAutoFit/>
          </a:bodyPr>
          <a:lstStyle/>
          <a:p>
            <a:r>
              <a:rPr lang="en-US" dirty="0"/>
              <a:t>Figure: 8 bit microprocessor interfacing with 4KB RAM chip using full decoding technique</a:t>
            </a:r>
          </a:p>
        </p:txBody>
      </p:sp>
    </p:spTree>
    <p:extLst>
      <p:ext uri="{BB962C8B-B14F-4D97-AF65-F5344CB8AC3E}">
        <p14:creationId xmlns:p14="http://schemas.microsoft.com/office/powerpoint/2010/main" val="1979538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08F0220-42C0-4303-873A-75DD08E74D79}" type="slidenum">
              <a:rPr lang="en-US" smtClean="0"/>
              <a:pPr/>
              <a:t>42</a:t>
            </a:fld>
            <a:endParaRPr lang="en-US"/>
          </a:p>
        </p:txBody>
      </p:sp>
      <p:pic>
        <p:nvPicPr>
          <p:cNvPr id="1026" name="Picture 2" descr="https://wiresharklabs.files.wordpress.com/2013/03/the-74ls139-dual-2-to-4-decod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204912"/>
            <a:ext cx="7111999" cy="5334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bwMode="auto">
          <a:xfrm>
            <a:off x="0" y="76200"/>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fontAlgn="base">
              <a:spcBef>
                <a:spcPct val="0"/>
              </a:spcBef>
              <a:spcAft>
                <a:spcPct val="0"/>
              </a:spcAft>
              <a:defRPr sz="3200">
                <a:solidFill>
                  <a:schemeClr val="tx2"/>
                </a:solidFill>
                <a:latin typeface="Bookman Old Style" pitchFamily="18" charset="0"/>
              </a:defRPr>
            </a:lvl6pPr>
            <a:lvl7pPr marL="914400" algn="l" rtl="0" fontAlgn="base">
              <a:spcBef>
                <a:spcPct val="0"/>
              </a:spcBef>
              <a:spcAft>
                <a:spcPct val="0"/>
              </a:spcAft>
              <a:defRPr sz="3200">
                <a:solidFill>
                  <a:schemeClr val="tx2"/>
                </a:solidFill>
                <a:latin typeface="Bookman Old Style" pitchFamily="18" charset="0"/>
              </a:defRPr>
            </a:lvl7pPr>
            <a:lvl8pPr marL="1371600" algn="l" rtl="0" fontAlgn="base">
              <a:spcBef>
                <a:spcPct val="0"/>
              </a:spcBef>
              <a:spcAft>
                <a:spcPct val="0"/>
              </a:spcAft>
              <a:defRPr sz="3200">
                <a:solidFill>
                  <a:schemeClr val="tx2"/>
                </a:solidFill>
                <a:latin typeface="Bookman Old Style" pitchFamily="18" charset="0"/>
              </a:defRPr>
            </a:lvl8pPr>
            <a:lvl9pPr marL="1828800" algn="l" rtl="0" fontAlgn="base">
              <a:spcBef>
                <a:spcPct val="0"/>
              </a:spcBef>
              <a:spcAft>
                <a:spcPct val="0"/>
              </a:spcAft>
              <a:defRPr sz="3200">
                <a:solidFill>
                  <a:schemeClr val="tx2"/>
                </a:solidFill>
                <a:latin typeface="Bookman Old Style" pitchFamily="18" charset="0"/>
              </a:defRPr>
            </a:lvl9pPr>
          </a:lstStyle>
          <a:p>
            <a:pPr algn="ctr" eaLnBrk="1" fontAlgn="auto" hangingPunct="1">
              <a:spcAft>
                <a:spcPts val="0"/>
              </a:spcAft>
              <a:defRPr/>
            </a:pPr>
            <a:r>
              <a:rPr lang="en-US" sz="4000" b="1" dirty="0">
                <a:solidFill>
                  <a:srgbClr val="FF0000"/>
                </a:solidFill>
                <a:latin typeface="Times New Roman" pitchFamily="18" charset="0"/>
                <a:cs typeface="Times New Roman" pitchFamily="18" charset="0"/>
              </a:rPr>
              <a:t>Truth table for 74LS39</a:t>
            </a:r>
            <a:endParaRPr lang="en-IN" sz="40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341791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08F0220-42C0-4303-873A-75DD08E74D79}" type="slidenum">
              <a:rPr lang="en-US" smtClean="0"/>
              <a:pPr/>
              <a:t>43</a:t>
            </a:fld>
            <a:endParaRPr lang="en-US"/>
          </a:p>
        </p:txBody>
      </p:sp>
      <p:sp>
        <p:nvSpPr>
          <p:cNvPr id="4" name="Title 1"/>
          <p:cNvSpPr txBox="1">
            <a:spLocks/>
          </p:cNvSpPr>
          <p:nvPr/>
        </p:nvSpPr>
        <p:spPr bwMode="auto">
          <a:xfrm>
            <a:off x="0" y="76200"/>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fontAlgn="base">
              <a:spcBef>
                <a:spcPct val="0"/>
              </a:spcBef>
              <a:spcAft>
                <a:spcPct val="0"/>
              </a:spcAft>
              <a:defRPr sz="3200">
                <a:solidFill>
                  <a:schemeClr val="tx2"/>
                </a:solidFill>
                <a:latin typeface="Bookman Old Style" pitchFamily="18" charset="0"/>
              </a:defRPr>
            </a:lvl6pPr>
            <a:lvl7pPr marL="914400" algn="l" rtl="0" fontAlgn="base">
              <a:spcBef>
                <a:spcPct val="0"/>
              </a:spcBef>
              <a:spcAft>
                <a:spcPct val="0"/>
              </a:spcAft>
              <a:defRPr sz="3200">
                <a:solidFill>
                  <a:schemeClr val="tx2"/>
                </a:solidFill>
                <a:latin typeface="Bookman Old Style" pitchFamily="18" charset="0"/>
              </a:defRPr>
            </a:lvl7pPr>
            <a:lvl8pPr marL="1371600" algn="l" rtl="0" fontAlgn="base">
              <a:spcBef>
                <a:spcPct val="0"/>
              </a:spcBef>
              <a:spcAft>
                <a:spcPct val="0"/>
              </a:spcAft>
              <a:defRPr sz="3200">
                <a:solidFill>
                  <a:schemeClr val="tx2"/>
                </a:solidFill>
                <a:latin typeface="Bookman Old Style" pitchFamily="18" charset="0"/>
              </a:defRPr>
            </a:lvl8pPr>
            <a:lvl9pPr marL="1828800" algn="l" rtl="0" fontAlgn="base">
              <a:spcBef>
                <a:spcPct val="0"/>
              </a:spcBef>
              <a:spcAft>
                <a:spcPct val="0"/>
              </a:spcAft>
              <a:defRPr sz="3200">
                <a:solidFill>
                  <a:schemeClr val="tx2"/>
                </a:solidFill>
                <a:latin typeface="Bookman Old Style" pitchFamily="18" charset="0"/>
              </a:defRPr>
            </a:lvl9pPr>
          </a:lstStyle>
          <a:p>
            <a:pPr algn="ctr" eaLnBrk="1" fontAlgn="auto" hangingPunct="1">
              <a:spcAft>
                <a:spcPts val="0"/>
              </a:spcAft>
              <a:defRPr/>
            </a:pPr>
            <a:r>
              <a:rPr lang="en-US" sz="4000" b="1" dirty="0">
                <a:solidFill>
                  <a:srgbClr val="FF0000"/>
                </a:solidFill>
                <a:latin typeface="Times New Roman" pitchFamily="18" charset="0"/>
                <a:cs typeface="Times New Roman" pitchFamily="18" charset="0"/>
              </a:rPr>
              <a:t>Truth table for NAND gate</a:t>
            </a:r>
            <a:endParaRPr lang="en-IN" sz="4000" b="1" dirty="0">
              <a:solidFill>
                <a:srgbClr val="FF0000"/>
              </a:solidFill>
              <a:latin typeface="Times New Roman" pitchFamily="18" charset="0"/>
              <a:cs typeface="Times New Roman" pitchFamily="18" charset="0"/>
            </a:endParaRPr>
          </a:p>
        </p:txBody>
      </p:sp>
      <p:pic>
        <p:nvPicPr>
          <p:cNvPr id="5" name="Picture 4"/>
          <p:cNvPicPr>
            <a:picLocks noChangeAspect="1"/>
          </p:cNvPicPr>
          <p:nvPr/>
        </p:nvPicPr>
        <p:blipFill>
          <a:blip r:embed="rId3"/>
          <a:stretch>
            <a:fillRect/>
          </a:stretch>
        </p:blipFill>
        <p:spPr>
          <a:xfrm>
            <a:off x="3886200" y="1143000"/>
            <a:ext cx="4114800" cy="547691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50" y="1826951"/>
            <a:ext cx="2457450" cy="1857375"/>
          </a:xfrm>
          <a:prstGeom prst="rect">
            <a:avLst/>
          </a:prstGeom>
        </p:spPr>
      </p:pic>
      <p:sp>
        <p:nvSpPr>
          <p:cNvPr id="9" name="Right Arrow 8"/>
          <p:cNvSpPr/>
          <p:nvPr/>
        </p:nvSpPr>
        <p:spPr>
          <a:xfrm>
            <a:off x="2362200" y="6356350"/>
            <a:ext cx="1295400" cy="26356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08B8"/>
              </a:solidFill>
            </a:endParaRPr>
          </a:p>
        </p:txBody>
      </p:sp>
    </p:spTree>
    <p:extLst>
      <p:ext uri="{BB962C8B-B14F-4D97-AF65-F5344CB8AC3E}">
        <p14:creationId xmlns:p14="http://schemas.microsoft.com/office/powerpoint/2010/main" val="1964133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7753" y="292411"/>
            <a:ext cx="4114800" cy="584775"/>
          </a:xfrm>
          <a:prstGeom prst="rect">
            <a:avLst/>
          </a:prstGeom>
          <a:noFill/>
        </p:spPr>
        <p:txBody>
          <a:bodyPr wrap="square" rtlCol="0">
            <a:spAutoFit/>
          </a:bodyPr>
          <a:lstStyle/>
          <a:p>
            <a:r>
              <a:rPr lang="en-GB" sz="3200" dirty="0"/>
              <a:t>Address map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179590"/>
            <a:ext cx="8688012" cy="5239481"/>
          </a:xfrm>
          <a:prstGeom prst="rect">
            <a:avLst/>
          </a:prstGeom>
        </p:spPr>
      </p:pic>
      <p:sp>
        <p:nvSpPr>
          <p:cNvPr id="3" name="Slide Number Placeholder 2"/>
          <p:cNvSpPr>
            <a:spLocks noGrp="1"/>
          </p:cNvSpPr>
          <p:nvPr>
            <p:ph type="sldNum" sz="quarter" idx="12"/>
          </p:nvPr>
        </p:nvSpPr>
        <p:spPr/>
        <p:txBody>
          <a:bodyPr/>
          <a:lstStyle/>
          <a:p>
            <a:fld id="{208F0220-42C0-4303-873A-75DD08E74D79}" type="slidenum">
              <a:rPr lang="en-US" smtClean="0"/>
              <a:pPr/>
              <a:t>44</a:t>
            </a:fld>
            <a:endParaRPr lang="en-US"/>
          </a:p>
        </p:txBody>
      </p:sp>
    </p:spTree>
    <p:extLst>
      <p:ext uri="{BB962C8B-B14F-4D97-AF65-F5344CB8AC3E}">
        <p14:creationId xmlns:p14="http://schemas.microsoft.com/office/powerpoint/2010/main" val="3747890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08F0220-42C0-4303-873A-75DD08E74D79}" type="slidenum">
              <a:rPr lang="en-US" smtClean="0"/>
              <a:pPr/>
              <a:t>45</a:t>
            </a:fld>
            <a:endParaRPr lang="en-US"/>
          </a:p>
        </p:txBody>
      </p:sp>
      <p:pic>
        <p:nvPicPr>
          <p:cNvPr id="2050" name="Picture 2" descr="http://www.ee.surrey.ac.uk/Projects/Labview/gatesfunc/graphics/4a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14400"/>
            <a:ext cx="7758545" cy="5334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bwMode="auto">
          <a:xfrm>
            <a:off x="0" y="76200"/>
            <a:ext cx="82296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fontAlgn="base">
              <a:spcBef>
                <a:spcPct val="0"/>
              </a:spcBef>
              <a:spcAft>
                <a:spcPct val="0"/>
              </a:spcAft>
              <a:defRPr sz="3200">
                <a:solidFill>
                  <a:schemeClr val="tx2"/>
                </a:solidFill>
                <a:latin typeface="Bookman Old Style" pitchFamily="18" charset="0"/>
              </a:defRPr>
            </a:lvl6pPr>
            <a:lvl7pPr marL="914400" algn="l" rtl="0" fontAlgn="base">
              <a:spcBef>
                <a:spcPct val="0"/>
              </a:spcBef>
              <a:spcAft>
                <a:spcPct val="0"/>
              </a:spcAft>
              <a:defRPr sz="3200">
                <a:solidFill>
                  <a:schemeClr val="tx2"/>
                </a:solidFill>
                <a:latin typeface="Bookman Old Style" pitchFamily="18" charset="0"/>
              </a:defRPr>
            </a:lvl7pPr>
            <a:lvl8pPr marL="1371600" algn="l" rtl="0" fontAlgn="base">
              <a:spcBef>
                <a:spcPct val="0"/>
              </a:spcBef>
              <a:spcAft>
                <a:spcPct val="0"/>
              </a:spcAft>
              <a:defRPr sz="3200">
                <a:solidFill>
                  <a:schemeClr val="tx2"/>
                </a:solidFill>
                <a:latin typeface="Bookman Old Style" pitchFamily="18" charset="0"/>
              </a:defRPr>
            </a:lvl8pPr>
            <a:lvl9pPr marL="1828800" algn="l" rtl="0" fontAlgn="base">
              <a:spcBef>
                <a:spcPct val="0"/>
              </a:spcBef>
              <a:spcAft>
                <a:spcPct val="0"/>
              </a:spcAft>
              <a:defRPr sz="3200">
                <a:solidFill>
                  <a:schemeClr val="tx2"/>
                </a:solidFill>
                <a:latin typeface="Bookman Old Style" pitchFamily="18" charset="0"/>
              </a:defRPr>
            </a:lvl9pPr>
          </a:lstStyle>
          <a:p>
            <a:pPr algn="ctr" eaLnBrk="1" fontAlgn="auto" hangingPunct="1">
              <a:spcAft>
                <a:spcPts val="0"/>
              </a:spcAft>
              <a:defRPr/>
            </a:pPr>
            <a:r>
              <a:rPr lang="en-US" sz="4000" b="1" dirty="0">
                <a:solidFill>
                  <a:srgbClr val="FF0000"/>
                </a:solidFill>
                <a:latin typeface="Times New Roman" pitchFamily="18" charset="0"/>
                <a:cs typeface="Times New Roman" pitchFamily="18" charset="0"/>
              </a:rPr>
              <a:t>Truth table for AND gate</a:t>
            </a:r>
            <a:endParaRPr lang="en-IN" sz="40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36407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08F0220-42C0-4303-873A-75DD08E74D79}" type="slidenum">
              <a:rPr lang="en-US" smtClean="0"/>
              <a:pPr/>
              <a:t>46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38200"/>
            <a:ext cx="6553200" cy="4751070"/>
          </a:xfrm>
          <a:prstGeom prst="rect">
            <a:avLst/>
          </a:prstGeom>
        </p:spPr>
      </p:pic>
      <p:sp>
        <p:nvSpPr>
          <p:cNvPr id="4" name="TextBox 3"/>
          <p:cNvSpPr txBox="1"/>
          <p:nvPr/>
        </p:nvSpPr>
        <p:spPr>
          <a:xfrm>
            <a:off x="2057400" y="228600"/>
            <a:ext cx="4191000" cy="707886"/>
          </a:xfrm>
          <a:prstGeom prst="rect">
            <a:avLst/>
          </a:prstGeom>
          <a:noFill/>
        </p:spPr>
        <p:txBody>
          <a:bodyPr wrap="square" rtlCol="0">
            <a:spAutoFit/>
          </a:bodyPr>
          <a:lstStyle/>
          <a:p>
            <a:r>
              <a:rPr lang="en-US" sz="4000" dirty="0"/>
              <a:t>Reference</a:t>
            </a:r>
          </a:p>
        </p:txBody>
      </p:sp>
    </p:spTree>
    <p:extLst>
      <p:ext uri="{BB962C8B-B14F-4D97-AF65-F5344CB8AC3E}">
        <p14:creationId xmlns:p14="http://schemas.microsoft.com/office/powerpoint/2010/main" val="3090174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08F0220-42C0-4303-873A-75DD08E74D79}" type="slidenum">
              <a:rPr lang="en-US" smtClean="0"/>
              <a:pPr/>
              <a:t>47</a:t>
            </a:fld>
            <a:endParaRPr lang="en-US"/>
          </a:p>
        </p:txBody>
      </p:sp>
      <p:pic>
        <p:nvPicPr>
          <p:cNvPr id="1026" name="Picture 2" descr="PNP transistor bias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986" y="1371600"/>
            <a:ext cx="6071014" cy="4114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057400" y="228600"/>
            <a:ext cx="4191000" cy="707886"/>
          </a:xfrm>
          <a:prstGeom prst="rect">
            <a:avLst/>
          </a:prstGeom>
          <a:noFill/>
        </p:spPr>
        <p:txBody>
          <a:bodyPr wrap="square" rtlCol="0">
            <a:spAutoFit/>
          </a:bodyPr>
          <a:lstStyle/>
          <a:p>
            <a:r>
              <a:rPr lang="en-US" sz="4000" dirty="0"/>
              <a:t>Reference</a:t>
            </a:r>
          </a:p>
        </p:txBody>
      </p:sp>
    </p:spTree>
    <p:extLst>
      <p:ext uri="{BB962C8B-B14F-4D97-AF65-F5344CB8AC3E}">
        <p14:creationId xmlns:p14="http://schemas.microsoft.com/office/powerpoint/2010/main" val="162997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BACCD1-9547-0401-8F4F-D2D68D16F969}"/>
              </a:ext>
            </a:extLst>
          </p:cNvPr>
          <p:cNvSpPr>
            <a:spLocks noGrp="1"/>
          </p:cNvSpPr>
          <p:nvPr>
            <p:ph type="title"/>
          </p:nvPr>
        </p:nvSpPr>
        <p:spPr>
          <a:xfrm>
            <a:off x="457200" y="2857500"/>
            <a:ext cx="8229600" cy="1143000"/>
          </a:xfrm>
        </p:spPr>
        <p:txBody>
          <a:bodyPr/>
          <a:lstStyle/>
          <a:p>
            <a:r>
              <a:rPr lang="en-US" dirty="0"/>
              <a:t>Thank You</a:t>
            </a:r>
          </a:p>
        </p:txBody>
      </p:sp>
      <p:sp>
        <p:nvSpPr>
          <p:cNvPr id="2" name="Slide Number Placeholder 1">
            <a:extLst>
              <a:ext uri="{FF2B5EF4-FFF2-40B4-BE49-F238E27FC236}">
                <a16:creationId xmlns:a16="http://schemas.microsoft.com/office/drawing/2014/main" id="{59BD05FB-5684-7653-DF99-899F1609634A}"/>
              </a:ext>
            </a:extLst>
          </p:cNvPr>
          <p:cNvSpPr>
            <a:spLocks noGrp="1"/>
          </p:cNvSpPr>
          <p:nvPr>
            <p:ph type="sldNum" sz="quarter" idx="12"/>
          </p:nvPr>
        </p:nvSpPr>
        <p:spPr/>
        <p:txBody>
          <a:bodyPr/>
          <a:lstStyle/>
          <a:p>
            <a:fld id="{208F0220-42C0-4303-873A-75DD08E74D79}" type="slidenum">
              <a:rPr lang="en-US" smtClean="0"/>
              <a:pPr/>
              <a:t>48</a:t>
            </a:fld>
            <a:endParaRPr lang="en-US"/>
          </a:p>
        </p:txBody>
      </p:sp>
    </p:spTree>
    <p:extLst>
      <p:ext uri="{BB962C8B-B14F-4D97-AF65-F5344CB8AC3E}">
        <p14:creationId xmlns:p14="http://schemas.microsoft.com/office/powerpoint/2010/main" val="3205081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987" name="Rectangle 3"/>
              <p:cNvSpPr>
                <a:spLocks noGrp="1" noChangeArrowheads="1"/>
              </p:cNvSpPr>
              <p:nvPr>
                <p:ph type="body" idx="1"/>
              </p:nvPr>
            </p:nvSpPr>
            <p:spPr>
              <a:xfrm>
                <a:off x="228601" y="914400"/>
                <a:ext cx="8686800" cy="5791200"/>
              </a:xfrm>
              <a:ln/>
            </p:spPr>
            <p:txBody>
              <a:bodyPr>
                <a:noAutofit/>
              </a:bodyPr>
              <a:lstStyle/>
              <a:p>
                <a:pPr marL="0" indent="0" algn="just">
                  <a:lnSpc>
                    <a:spcPct val="110000"/>
                  </a:lnSpc>
                  <a:buNone/>
                </a:pPr>
                <a:r>
                  <a:rPr lang="en-US" sz="2400" b="1" dirty="0">
                    <a:solidFill>
                      <a:srgbClr val="C00000"/>
                    </a:solidFill>
                    <a:latin typeface="Times New Roman" pitchFamily="18" charset="0"/>
                    <a:cs typeface="Times New Roman" pitchFamily="18" charset="0"/>
                  </a:rPr>
                  <a:t>Enable Lines: </a:t>
                </a:r>
              </a:p>
              <a:p>
                <a:pPr marL="687387" lvl="1" indent="-342900" algn="just">
                  <a:lnSpc>
                    <a:spcPct val="110000"/>
                  </a:lnSpc>
                  <a:buBlip>
                    <a:blip r:embed="rId3"/>
                  </a:buBlip>
                </a:pPr>
                <a:r>
                  <a:rPr lang="en-US" sz="2400" dirty="0">
                    <a:latin typeface="Times New Roman" pitchFamily="18" charset="0"/>
                    <a:cs typeface="Times New Roman" pitchFamily="18" charset="0"/>
                  </a:rPr>
                  <a:t>All memory devices have at least one </a:t>
                </a:r>
                <a:r>
                  <a:rPr lang="en-US" sz="2400" b="1" dirty="0">
                    <a:latin typeface="Times New Roman" pitchFamily="18" charset="0"/>
                    <a:cs typeface="Times New Roman" pitchFamily="18" charset="0"/>
                  </a:rPr>
                  <a:t>Chip Select (</a:t>
                </a:r>
                <a14:m>
                  <m:oMath xmlns:m="http://schemas.openxmlformats.org/officeDocument/2006/math">
                    <m:acc>
                      <m:accPr>
                        <m:chr m:val="̅"/>
                        <m:ctrlPr>
                          <a:rPr lang="en-US" sz="2400" b="1" i="1" dirty="0" smtClean="0">
                            <a:latin typeface="Cambria Math" panose="02040503050406030204" pitchFamily="18" charset="0"/>
                            <a:cs typeface="Times New Roman" pitchFamily="18" charset="0"/>
                          </a:rPr>
                        </m:ctrlPr>
                      </m:accPr>
                      <m:e>
                        <m:r>
                          <a:rPr lang="en-US" sz="2400" b="1" i="1" dirty="0">
                            <a:latin typeface="Cambria Math"/>
                            <a:cs typeface="Times New Roman" pitchFamily="18" charset="0"/>
                          </a:rPr>
                          <m:t>𝑪𝑺</m:t>
                        </m:r>
                      </m:e>
                    </m:acc>
                  </m:oMath>
                </a14:m>
                <a:r>
                  <a:rPr lang="en-US" sz="2400" b="1" dirty="0">
                    <a:latin typeface="Times New Roman" pitchFamily="18" charset="0"/>
                    <a:cs typeface="Times New Roman" pitchFamily="18" charset="0"/>
                  </a:rPr>
                  <a:t>)</a:t>
                </a:r>
                <a:r>
                  <a:rPr lang="en-US" sz="2400" dirty="0">
                    <a:latin typeface="Times New Roman" pitchFamily="18" charset="0"/>
                    <a:cs typeface="Times New Roman" pitchFamily="18" charset="0"/>
                  </a:rPr>
                  <a:t> or </a:t>
                </a:r>
                <a:r>
                  <a:rPr lang="en-US" sz="2400" b="1" dirty="0">
                    <a:latin typeface="Times New Roman" pitchFamily="18" charset="0"/>
                    <a:cs typeface="Times New Roman" pitchFamily="18" charset="0"/>
                  </a:rPr>
                  <a:t>Chip Enable (</a:t>
                </a:r>
                <a14:m>
                  <m:oMath xmlns:m="http://schemas.openxmlformats.org/officeDocument/2006/math">
                    <m:acc>
                      <m:accPr>
                        <m:chr m:val="̅"/>
                        <m:ctrlPr>
                          <a:rPr lang="en-US" sz="2400" b="1" i="1" dirty="0">
                            <a:latin typeface="Cambria Math" panose="02040503050406030204" pitchFamily="18" charset="0"/>
                            <a:cs typeface="Times New Roman" pitchFamily="18" charset="0"/>
                          </a:rPr>
                        </m:ctrlPr>
                      </m:accPr>
                      <m:e>
                        <m:r>
                          <a:rPr lang="en-US" sz="2400" b="1" i="1" dirty="0">
                            <a:latin typeface="Cambria Math"/>
                            <a:cs typeface="Times New Roman" pitchFamily="18" charset="0"/>
                          </a:rPr>
                          <m:t>𝑪</m:t>
                        </m:r>
                        <m:r>
                          <a:rPr lang="en-US" sz="2400" b="1" i="1" dirty="0" smtClean="0">
                            <a:latin typeface="Cambria Math"/>
                            <a:cs typeface="Times New Roman" pitchFamily="18" charset="0"/>
                          </a:rPr>
                          <m:t>𝑬</m:t>
                        </m:r>
                      </m:e>
                    </m:acc>
                  </m:oMath>
                </a14:m>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input, used to select or enable the memory device.</a:t>
                </a:r>
              </a:p>
              <a:p>
                <a:pPr marL="1028700" lvl="2" indent="-342900" algn="just">
                  <a:lnSpc>
                    <a:spcPct val="110000"/>
                  </a:lnSpc>
                  <a:buFont typeface="Times New Roman" pitchFamily="18" charset="0"/>
                  <a:buChar char="−"/>
                </a:pPr>
                <a:r>
                  <a:rPr lang="en-US" dirty="0">
                    <a:latin typeface="Times New Roman" pitchFamily="18" charset="0"/>
                    <a:cs typeface="Times New Roman" pitchFamily="18" charset="0"/>
                  </a:rPr>
                  <a:t>If a device is not selected or enabled then no data can be read from, or written into it.</a:t>
                </a:r>
              </a:p>
              <a:p>
                <a:pPr marL="1028700" lvl="2" indent="-342900" algn="just">
                  <a:lnSpc>
                    <a:spcPct val="110000"/>
                  </a:lnSpc>
                  <a:buFont typeface="Times New Roman" pitchFamily="18" charset="0"/>
                  <a:buChar char="−"/>
                </a:pPr>
                <a:r>
                  <a:rPr lang="en-US" dirty="0">
                    <a:latin typeface="Times New Roman" pitchFamily="18" charset="0"/>
                    <a:cs typeface="Times New Roman" pitchFamily="18" charset="0"/>
                  </a:rPr>
                  <a:t>The </a:t>
                </a:r>
                <a14:m>
                  <m:oMath xmlns:m="http://schemas.openxmlformats.org/officeDocument/2006/math">
                    <m:acc>
                      <m:accPr>
                        <m:chr m:val="̅"/>
                        <m:ctrlPr>
                          <a:rPr lang="en-US" b="1" i="1" dirty="0">
                            <a:latin typeface="Cambria Math" panose="02040503050406030204" pitchFamily="18" charset="0"/>
                            <a:cs typeface="Times New Roman" pitchFamily="18" charset="0"/>
                          </a:rPr>
                        </m:ctrlPr>
                      </m:accPr>
                      <m:e>
                        <m:r>
                          <a:rPr lang="en-US" b="1" i="1" dirty="0">
                            <a:latin typeface="Cambria Math"/>
                            <a:cs typeface="Times New Roman" pitchFamily="18" charset="0"/>
                          </a:rPr>
                          <m:t>𝑪𝑺</m:t>
                        </m:r>
                      </m:e>
                    </m:acc>
                  </m:oMath>
                </a14:m>
                <a:r>
                  <a:rPr lang="en-US" dirty="0">
                    <a:latin typeface="Times New Roman" pitchFamily="18" charset="0"/>
                    <a:cs typeface="Times New Roman" pitchFamily="18" charset="0"/>
                  </a:rPr>
                  <a:t> or </a:t>
                </a:r>
                <a14:m>
                  <m:oMath xmlns:m="http://schemas.openxmlformats.org/officeDocument/2006/math">
                    <m:acc>
                      <m:accPr>
                        <m:chr m:val="̅"/>
                        <m:ctrlPr>
                          <a:rPr lang="en-US" b="1" i="1" dirty="0">
                            <a:latin typeface="Cambria Math" panose="02040503050406030204" pitchFamily="18" charset="0"/>
                            <a:cs typeface="Times New Roman" pitchFamily="18" charset="0"/>
                          </a:rPr>
                        </m:ctrlPr>
                      </m:accPr>
                      <m:e>
                        <m:r>
                          <a:rPr lang="en-US" b="1" i="1" dirty="0">
                            <a:latin typeface="Cambria Math"/>
                            <a:cs typeface="Times New Roman" pitchFamily="18" charset="0"/>
                          </a:rPr>
                          <m:t>𝑪</m:t>
                        </m:r>
                        <m:r>
                          <a:rPr lang="en-US" b="1" i="1" dirty="0" smtClean="0">
                            <a:latin typeface="Cambria Math"/>
                            <a:cs typeface="Times New Roman" pitchFamily="18" charset="0"/>
                          </a:rPr>
                          <m:t>𝑬</m:t>
                        </m:r>
                      </m:e>
                    </m:acc>
                  </m:oMath>
                </a14:m>
                <a:r>
                  <a:rPr lang="en-US" dirty="0">
                    <a:latin typeface="Times New Roman" pitchFamily="18" charset="0"/>
                    <a:cs typeface="Times New Roman" pitchFamily="18" charset="0"/>
                  </a:rPr>
                  <a:t> input is usually controlled by the microprocessor through the higher address lines via an </a:t>
                </a:r>
                <a:r>
                  <a:rPr lang="en-US" b="1" dirty="0">
                    <a:latin typeface="Times New Roman" pitchFamily="18" charset="0"/>
                    <a:cs typeface="Times New Roman" pitchFamily="18" charset="0"/>
                  </a:rPr>
                  <a:t>address decoding circuit</a:t>
                </a:r>
                <a:r>
                  <a:rPr lang="en-US" dirty="0">
                    <a:latin typeface="Times New Roman" pitchFamily="18" charset="0"/>
                    <a:cs typeface="Times New Roman" pitchFamily="18" charset="0"/>
                  </a:rPr>
                  <a:t>. </a:t>
                </a:r>
              </a:p>
            </p:txBody>
          </p:sp>
        </mc:Choice>
        <mc:Fallback xmlns="">
          <p:sp>
            <p:nvSpPr>
              <p:cNvPr id="41987" name="Rectangle 3"/>
              <p:cNvSpPr>
                <a:spLocks noGrp="1" noRot="1" noChangeAspect="1" noMove="1" noResize="1" noEditPoints="1" noAdjustHandles="1" noChangeArrowheads="1" noChangeShapeType="1" noTextEdit="1"/>
              </p:cNvSpPr>
              <p:nvPr>
                <p:ph type="body" idx="1"/>
              </p:nvPr>
            </p:nvSpPr>
            <p:spPr>
              <a:xfrm>
                <a:off x="228601" y="914400"/>
                <a:ext cx="8686800" cy="5791200"/>
              </a:xfrm>
              <a:blipFill rotWithShape="0">
                <a:blip r:embed="rId4"/>
                <a:stretch>
                  <a:fillRect l="-1123" t="-632" r="-1053"/>
                </a:stretch>
              </a:blipFill>
              <a:ln/>
            </p:spPr>
            <p:txBody>
              <a:bodyPr/>
              <a:lstStyle/>
              <a:p>
                <a:r>
                  <a:rPr lang="en-GB">
                    <a:noFill/>
                  </a:rPr>
                  <a:t> </a:t>
                </a:r>
              </a:p>
            </p:txBody>
          </p:sp>
        </mc:Fallback>
      </mc:AlternateContent>
      <p:sp>
        <p:nvSpPr>
          <p:cNvPr id="8" name="Rectangle 7"/>
          <p:cNvSpPr/>
          <p:nvPr/>
        </p:nvSpPr>
        <p:spPr>
          <a:xfrm>
            <a:off x="2092796" y="-76200"/>
            <a:ext cx="4958409" cy="905056"/>
          </a:xfrm>
          <a:prstGeom prst="rect">
            <a:avLst/>
          </a:prstGeom>
        </p:spPr>
        <p:txBody>
          <a:bodyPr wrap="none">
            <a:spAutoFit/>
          </a:bodyPr>
          <a:lstStyle/>
          <a:p>
            <a:pPr algn="just">
              <a:lnSpc>
                <a:spcPct val="150000"/>
              </a:lnSpc>
            </a:pPr>
            <a:r>
              <a:rPr lang="en-US" sz="4000" b="1" dirty="0">
                <a:solidFill>
                  <a:srgbClr val="FF0000"/>
                </a:solidFill>
                <a:latin typeface="Times New Roman" pitchFamily="18" charset="0"/>
                <a:cs typeface="Times New Roman" pitchFamily="18" charset="0"/>
              </a:rPr>
              <a:t>Memory organization</a:t>
            </a:r>
          </a:p>
        </p:txBody>
      </p:sp>
      <p:sp>
        <p:nvSpPr>
          <p:cNvPr id="2" name="Slide Number Placeholder 1"/>
          <p:cNvSpPr>
            <a:spLocks noGrp="1"/>
          </p:cNvSpPr>
          <p:nvPr>
            <p:ph type="sldNum" sz="quarter" idx="12"/>
          </p:nvPr>
        </p:nvSpPr>
        <p:spPr/>
        <p:txBody>
          <a:bodyPr/>
          <a:lstStyle/>
          <a:p>
            <a:fld id="{208F0220-42C0-4303-873A-75DD08E74D79}" type="slidenum">
              <a:rPr lang="en-US" smtClean="0"/>
              <a:pPr/>
              <a:t>5</a:t>
            </a:fld>
            <a:endParaRPr lang="en-US"/>
          </a:p>
        </p:txBody>
      </p:sp>
    </p:spTree>
    <p:extLst>
      <p:ext uri="{BB962C8B-B14F-4D97-AF65-F5344CB8AC3E}">
        <p14:creationId xmlns:p14="http://schemas.microsoft.com/office/powerpoint/2010/main" val="1797129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987" name="Rectangle 3"/>
              <p:cNvSpPr>
                <a:spLocks noGrp="1" noChangeArrowheads="1"/>
              </p:cNvSpPr>
              <p:nvPr>
                <p:ph type="body" idx="1"/>
              </p:nvPr>
            </p:nvSpPr>
            <p:spPr>
              <a:xfrm>
                <a:off x="228601" y="914400"/>
                <a:ext cx="8686800" cy="5791200"/>
              </a:xfrm>
              <a:ln/>
            </p:spPr>
            <p:txBody>
              <a:bodyPr>
                <a:noAutofit/>
              </a:bodyPr>
              <a:lstStyle/>
              <a:p>
                <a:pPr marL="0" indent="0" algn="just">
                  <a:lnSpc>
                    <a:spcPct val="110000"/>
                  </a:lnSpc>
                  <a:buNone/>
                </a:pPr>
                <a:r>
                  <a:rPr lang="en-US" sz="2400" b="1" dirty="0">
                    <a:solidFill>
                      <a:srgbClr val="C00000"/>
                    </a:solidFill>
                    <a:latin typeface="Times New Roman" pitchFamily="18" charset="0"/>
                    <a:cs typeface="Times New Roman" pitchFamily="18" charset="0"/>
                  </a:rPr>
                  <a:t>Control Lines:</a:t>
                </a:r>
                <a:endParaRPr lang="en-US" sz="2400" dirty="0">
                  <a:solidFill>
                    <a:srgbClr val="C00000"/>
                  </a:solidFill>
                  <a:latin typeface="Times New Roman" pitchFamily="18" charset="0"/>
                  <a:cs typeface="Times New Roman" pitchFamily="18" charset="0"/>
                </a:endParaRPr>
              </a:p>
              <a:p>
                <a:pPr marL="687387" lvl="1" indent="-342900" algn="just">
                  <a:lnSpc>
                    <a:spcPct val="110000"/>
                  </a:lnSpc>
                  <a:buBlip>
                    <a:blip r:embed="rId3"/>
                  </a:buBlip>
                </a:pPr>
                <a:r>
                  <a:rPr lang="en-US" sz="2400" dirty="0">
                    <a:latin typeface="Times New Roman" pitchFamily="18" charset="0"/>
                    <a:cs typeface="Times New Roman" pitchFamily="18" charset="0"/>
                  </a:rPr>
                  <a:t>RAM chips have two control input signals that specify the type of memory operation: the </a:t>
                </a:r>
                <a:r>
                  <a:rPr lang="en-US" sz="2400" b="1" dirty="0">
                    <a:latin typeface="Times New Roman" pitchFamily="18" charset="0"/>
                    <a:cs typeface="Times New Roman" pitchFamily="18" charset="0"/>
                  </a:rPr>
                  <a:t>Read (</a:t>
                </a:r>
                <a14:m>
                  <m:oMath xmlns:m="http://schemas.openxmlformats.org/officeDocument/2006/math">
                    <m:acc>
                      <m:accPr>
                        <m:chr m:val="̅"/>
                        <m:ctrlPr>
                          <a:rPr lang="en-US" sz="2400" b="1" i="1" dirty="0">
                            <a:latin typeface="Cambria Math" panose="02040503050406030204" pitchFamily="18" charset="0"/>
                            <a:cs typeface="Times New Roman" pitchFamily="18" charset="0"/>
                          </a:rPr>
                        </m:ctrlPr>
                      </m:accPr>
                      <m:e>
                        <m:r>
                          <a:rPr lang="en-US" sz="2400" b="1" i="1" dirty="0" smtClean="0">
                            <a:latin typeface="Cambria Math"/>
                            <a:cs typeface="Times New Roman" pitchFamily="18" charset="0"/>
                          </a:rPr>
                          <m:t>𝑹𝑫</m:t>
                        </m:r>
                      </m:e>
                    </m:acc>
                  </m:oMath>
                </a14:m>
                <a:r>
                  <a:rPr lang="en-US" sz="2400" b="1" dirty="0">
                    <a:latin typeface="Times New Roman" pitchFamily="18" charset="0"/>
                    <a:cs typeface="Times New Roman" pitchFamily="18" charset="0"/>
                  </a:rPr>
                  <a:t>)</a:t>
                </a:r>
                <a:r>
                  <a:rPr lang="en-US" sz="2400" dirty="0">
                    <a:latin typeface="Times New Roman" pitchFamily="18" charset="0"/>
                    <a:cs typeface="Times New Roman" pitchFamily="18" charset="0"/>
                  </a:rPr>
                  <a:t>and the </a:t>
                </a:r>
                <a:r>
                  <a:rPr lang="en-US" sz="2400" b="1" dirty="0">
                    <a:latin typeface="Times New Roman" pitchFamily="18" charset="0"/>
                    <a:cs typeface="Times New Roman" pitchFamily="18" charset="0"/>
                  </a:rPr>
                  <a:t>Write (</a:t>
                </a:r>
                <a14:m>
                  <m:oMath xmlns:m="http://schemas.openxmlformats.org/officeDocument/2006/math">
                    <m:acc>
                      <m:accPr>
                        <m:chr m:val="̅"/>
                        <m:ctrlPr>
                          <a:rPr lang="en-US" sz="2400" b="1" i="1" dirty="0">
                            <a:latin typeface="Cambria Math" panose="02040503050406030204" pitchFamily="18" charset="0"/>
                            <a:cs typeface="Times New Roman" pitchFamily="18" charset="0"/>
                          </a:rPr>
                        </m:ctrlPr>
                      </m:accPr>
                      <m:e>
                        <m:r>
                          <a:rPr lang="en-US" sz="2400" b="1" i="1" dirty="0" smtClean="0">
                            <a:latin typeface="Cambria Math"/>
                            <a:cs typeface="Times New Roman" pitchFamily="18" charset="0"/>
                          </a:rPr>
                          <m:t>𝑾𝑹</m:t>
                        </m:r>
                      </m:e>
                    </m:acc>
                  </m:oMath>
                </a14:m>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signals.</a:t>
                </a:r>
              </a:p>
              <a:p>
                <a:pPr marL="1485900" lvl="3" indent="-342900" algn="just">
                  <a:lnSpc>
                    <a:spcPct val="110000"/>
                  </a:lnSpc>
                  <a:buFont typeface="Times New Roman" pitchFamily="18" charset="0"/>
                  <a:buChar char="−"/>
                </a:pPr>
                <a:r>
                  <a:rPr lang="en-US" sz="2400" dirty="0">
                    <a:latin typeface="Times New Roman" pitchFamily="18" charset="0"/>
                    <a:cs typeface="Times New Roman" pitchFamily="18" charset="0"/>
                  </a:rPr>
                  <a:t>Some RAM chips have a common </a:t>
                </a:r>
                <a:r>
                  <a:rPr lang="en-US" sz="2400" b="1" dirty="0">
                    <a:latin typeface="Times New Roman" pitchFamily="18" charset="0"/>
                    <a:cs typeface="Times New Roman" pitchFamily="18" charset="0"/>
                  </a:rPr>
                  <a:t>Read /Write (R/</a:t>
                </a:r>
                <a14:m>
                  <m:oMath xmlns:m="http://schemas.openxmlformats.org/officeDocument/2006/math">
                    <m:acc>
                      <m:accPr>
                        <m:chr m:val="̅"/>
                        <m:ctrlPr>
                          <a:rPr lang="en-US" sz="2400" b="1" i="1" dirty="0">
                            <a:latin typeface="Cambria Math" panose="02040503050406030204" pitchFamily="18" charset="0"/>
                            <a:cs typeface="Times New Roman" pitchFamily="18" charset="0"/>
                          </a:rPr>
                        </m:ctrlPr>
                      </m:accPr>
                      <m:e>
                        <m:r>
                          <a:rPr lang="en-US" sz="2400" b="1" i="1" dirty="0" smtClean="0">
                            <a:latin typeface="Cambria Math"/>
                            <a:cs typeface="Times New Roman" pitchFamily="18" charset="0"/>
                          </a:rPr>
                          <m:t>𝑾</m:t>
                        </m:r>
                      </m:e>
                    </m:acc>
                  </m:oMath>
                </a14:m>
                <a:r>
                  <a:rPr lang="en-US" sz="2400" b="1" dirty="0">
                    <a:latin typeface="Times New Roman" pitchFamily="18" charset="0"/>
                    <a:cs typeface="Times New Roman" pitchFamily="18" charset="0"/>
                  </a:rPr>
                  <a:t>)</a:t>
                </a:r>
                <a:r>
                  <a:rPr lang="en-US" sz="2400" dirty="0">
                    <a:latin typeface="Times New Roman" pitchFamily="18" charset="0"/>
                    <a:cs typeface="Times New Roman" pitchFamily="18" charset="0"/>
                  </a:rPr>
                  <a:t> signal.</a:t>
                </a:r>
              </a:p>
              <a:p>
                <a:pPr marL="687387" lvl="1" indent="-342900" algn="just">
                  <a:lnSpc>
                    <a:spcPct val="110000"/>
                  </a:lnSpc>
                  <a:buBlip>
                    <a:blip r:embed="rId3"/>
                  </a:buBlip>
                </a:pPr>
                <a:r>
                  <a:rPr lang="en-US" sz="2400" dirty="0">
                    <a:latin typeface="Times New Roman" pitchFamily="18" charset="0"/>
                    <a:cs typeface="Times New Roman" pitchFamily="18" charset="0"/>
                  </a:rPr>
                  <a:t>ROM chips can perform only memory read operations, thus there is no need for a Write </a:t>
                </a:r>
                <a:r>
                  <a:rPr lang="en-US" sz="2400" b="1" dirty="0">
                    <a:latin typeface="Times New Roman" pitchFamily="18" charset="0"/>
                    <a:cs typeface="Times New Roman" pitchFamily="18" charset="0"/>
                  </a:rPr>
                  <a:t>(</a:t>
                </a:r>
                <a14:m>
                  <m:oMath xmlns:m="http://schemas.openxmlformats.org/officeDocument/2006/math">
                    <m:acc>
                      <m:accPr>
                        <m:chr m:val="̅"/>
                        <m:ctrlPr>
                          <a:rPr lang="en-US" sz="2400" b="1" i="1" dirty="0">
                            <a:latin typeface="Cambria Math" panose="02040503050406030204" pitchFamily="18" charset="0"/>
                            <a:cs typeface="Times New Roman" pitchFamily="18" charset="0"/>
                          </a:rPr>
                        </m:ctrlPr>
                      </m:accPr>
                      <m:e>
                        <m:r>
                          <a:rPr lang="en-US" sz="2400" b="1" i="1" dirty="0">
                            <a:latin typeface="Cambria Math"/>
                            <a:cs typeface="Times New Roman" pitchFamily="18" charset="0"/>
                          </a:rPr>
                          <m:t>𝑾𝑹</m:t>
                        </m:r>
                      </m:e>
                    </m:acc>
                  </m:oMath>
                </a14:m>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signal. </a:t>
                </a:r>
              </a:p>
              <a:p>
                <a:pPr marL="1485900" lvl="3" indent="-342900" algn="just">
                  <a:lnSpc>
                    <a:spcPct val="110000"/>
                  </a:lnSpc>
                  <a:buFont typeface="Times New Roman" pitchFamily="18" charset="0"/>
                  <a:buChar char="−"/>
                </a:pPr>
                <a:r>
                  <a:rPr lang="en-US" sz="2400" dirty="0">
                    <a:latin typeface="Times New Roman" pitchFamily="18" charset="0"/>
                    <a:cs typeface="Times New Roman" pitchFamily="18" charset="0"/>
                  </a:rPr>
                  <a:t>In most real ROM devices the Read signal is called the </a:t>
                </a:r>
                <a:r>
                  <a:rPr lang="en-US" sz="2400" b="1" dirty="0">
                    <a:latin typeface="Times New Roman" pitchFamily="18" charset="0"/>
                    <a:cs typeface="Times New Roman" pitchFamily="18" charset="0"/>
                  </a:rPr>
                  <a:t>Output Enable (</a:t>
                </a:r>
                <a14:m>
                  <m:oMath xmlns:m="http://schemas.openxmlformats.org/officeDocument/2006/math">
                    <m:acc>
                      <m:accPr>
                        <m:chr m:val="̅"/>
                        <m:ctrlPr>
                          <a:rPr lang="en-US" sz="2400" b="1" i="1" dirty="0">
                            <a:latin typeface="Cambria Math" panose="02040503050406030204" pitchFamily="18" charset="0"/>
                            <a:cs typeface="Times New Roman" pitchFamily="18" charset="0"/>
                          </a:rPr>
                        </m:ctrlPr>
                      </m:accPr>
                      <m:e>
                        <m:r>
                          <a:rPr lang="en-US" sz="2400" b="1" i="1" dirty="0" smtClean="0">
                            <a:latin typeface="Cambria Math"/>
                            <a:cs typeface="Times New Roman" pitchFamily="18" charset="0"/>
                          </a:rPr>
                          <m:t>𝑶𝑬</m:t>
                        </m:r>
                      </m:e>
                    </m:acc>
                  </m:oMath>
                </a14:m>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signal. </a:t>
                </a:r>
              </a:p>
            </p:txBody>
          </p:sp>
        </mc:Choice>
        <mc:Fallback xmlns="">
          <p:sp>
            <p:nvSpPr>
              <p:cNvPr id="41987" name="Rectangle 3"/>
              <p:cNvSpPr>
                <a:spLocks noGrp="1" noRot="1" noChangeAspect="1" noMove="1" noResize="1" noEditPoints="1" noAdjustHandles="1" noChangeArrowheads="1" noChangeShapeType="1" noTextEdit="1"/>
              </p:cNvSpPr>
              <p:nvPr>
                <p:ph type="body" idx="1"/>
              </p:nvPr>
            </p:nvSpPr>
            <p:spPr>
              <a:xfrm>
                <a:off x="228601" y="914400"/>
                <a:ext cx="8686800" cy="5791200"/>
              </a:xfrm>
              <a:blipFill rotWithShape="0">
                <a:blip r:embed="rId4"/>
                <a:stretch>
                  <a:fillRect l="-1123" t="-632" r="-1053"/>
                </a:stretch>
              </a:blipFill>
              <a:ln/>
            </p:spPr>
            <p:txBody>
              <a:bodyPr/>
              <a:lstStyle/>
              <a:p>
                <a:r>
                  <a:rPr lang="en-GB">
                    <a:noFill/>
                  </a:rPr>
                  <a:t> </a:t>
                </a:r>
              </a:p>
            </p:txBody>
          </p:sp>
        </mc:Fallback>
      </mc:AlternateContent>
      <p:sp>
        <p:nvSpPr>
          <p:cNvPr id="8" name="Rectangle 7"/>
          <p:cNvSpPr/>
          <p:nvPr/>
        </p:nvSpPr>
        <p:spPr>
          <a:xfrm>
            <a:off x="2092796" y="-76200"/>
            <a:ext cx="4958409" cy="905056"/>
          </a:xfrm>
          <a:prstGeom prst="rect">
            <a:avLst/>
          </a:prstGeom>
        </p:spPr>
        <p:txBody>
          <a:bodyPr wrap="none">
            <a:spAutoFit/>
          </a:bodyPr>
          <a:lstStyle/>
          <a:p>
            <a:pPr algn="just">
              <a:lnSpc>
                <a:spcPct val="150000"/>
              </a:lnSpc>
            </a:pPr>
            <a:r>
              <a:rPr lang="en-US" sz="4000" b="1" dirty="0">
                <a:solidFill>
                  <a:srgbClr val="FF0000"/>
                </a:solidFill>
                <a:latin typeface="Times New Roman" pitchFamily="18" charset="0"/>
                <a:cs typeface="Times New Roman" pitchFamily="18" charset="0"/>
              </a:rPr>
              <a:t>Memory organization</a:t>
            </a:r>
          </a:p>
        </p:txBody>
      </p:sp>
      <p:sp>
        <p:nvSpPr>
          <p:cNvPr id="2" name="Slide Number Placeholder 1"/>
          <p:cNvSpPr>
            <a:spLocks noGrp="1"/>
          </p:cNvSpPr>
          <p:nvPr>
            <p:ph type="sldNum" sz="quarter" idx="12"/>
          </p:nvPr>
        </p:nvSpPr>
        <p:spPr/>
        <p:txBody>
          <a:bodyPr/>
          <a:lstStyle/>
          <a:p>
            <a:fld id="{208F0220-42C0-4303-873A-75DD08E74D79}" type="slidenum">
              <a:rPr lang="en-US" smtClean="0"/>
              <a:pPr/>
              <a:t>6</a:t>
            </a:fld>
            <a:endParaRPr lang="en-US"/>
          </a:p>
        </p:txBody>
      </p:sp>
    </p:spTree>
    <p:extLst>
      <p:ext uri="{BB962C8B-B14F-4D97-AF65-F5344CB8AC3E}">
        <p14:creationId xmlns:p14="http://schemas.microsoft.com/office/powerpoint/2010/main" val="362646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514600" y="1219200"/>
            <a:ext cx="3739757" cy="4539918"/>
            <a:chOff x="358894" y="1724615"/>
            <a:chExt cx="3739757" cy="4539918"/>
          </a:xfrm>
        </p:grpSpPr>
        <p:grpSp>
          <p:nvGrpSpPr>
            <p:cNvPr id="17" name="Group 16"/>
            <p:cNvGrpSpPr/>
            <p:nvPr/>
          </p:nvGrpSpPr>
          <p:grpSpPr>
            <a:xfrm>
              <a:off x="358894" y="1724615"/>
              <a:ext cx="3603506" cy="3798332"/>
              <a:chOff x="2126178" y="734199"/>
              <a:chExt cx="3603506" cy="3798332"/>
            </a:xfrm>
          </p:grpSpPr>
          <p:sp>
            <p:nvSpPr>
              <p:cNvPr id="4" name="TextBox 3"/>
              <p:cNvSpPr txBox="1"/>
              <p:nvPr/>
            </p:nvSpPr>
            <p:spPr>
              <a:xfrm>
                <a:off x="3505200" y="1386114"/>
                <a:ext cx="1828800" cy="1828800"/>
              </a:xfrm>
              <a:prstGeom prst="rect">
                <a:avLst/>
              </a:prstGeom>
              <a:ln w="6350"/>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dirty="0">
                    <a:latin typeface="Times New Roman" pitchFamily="18" charset="0"/>
                    <a:cs typeface="Times New Roman" pitchFamily="18" charset="0"/>
                  </a:rPr>
                  <a:t>2</a:t>
                </a:r>
                <a:r>
                  <a:rPr lang="en-US" baseline="30000" dirty="0">
                    <a:latin typeface="Times New Roman" pitchFamily="18" charset="0"/>
                    <a:cs typeface="Times New Roman" pitchFamily="18" charset="0"/>
                  </a:rPr>
                  <a:t>n</a:t>
                </a:r>
                <a:r>
                  <a:rPr lang="en-US" dirty="0">
                    <a:latin typeface="Times New Roman" pitchFamily="18" charset="0"/>
                    <a:cs typeface="Times New Roman" pitchFamily="18" charset="0"/>
                  </a:rPr>
                  <a:t> words</a:t>
                </a:r>
              </a:p>
              <a:p>
                <a:pPr algn="just"/>
                <a:r>
                  <a:rPr lang="en-US" dirty="0">
                    <a:latin typeface="Times New Roman" pitchFamily="18" charset="0"/>
                    <a:cs typeface="Times New Roman" pitchFamily="18" charset="0"/>
                  </a:rPr>
                  <a:t>m-bits per word</a:t>
                </a:r>
              </a:p>
            </p:txBody>
          </p:sp>
          <p:sp>
            <p:nvSpPr>
              <p:cNvPr id="5" name="Right Arrow 4"/>
              <p:cNvSpPr/>
              <p:nvPr/>
            </p:nvSpPr>
            <p:spPr>
              <a:xfrm>
                <a:off x="2773680" y="2071914"/>
                <a:ext cx="731520" cy="457200"/>
              </a:xfrm>
              <a:prstGeom prst="rightArrow">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Up-Down Arrow 5"/>
              <p:cNvSpPr/>
              <p:nvPr/>
            </p:nvSpPr>
            <p:spPr>
              <a:xfrm>
                <a:off x="4191000" y="3256336"/>
                <a:ext cx="457200" cy="731520"/>
              </a:xfrm>
              <a:prstGeom prst="upDownArrow">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p:cNvSpPr/>
                  <p:nvPr/>
                </p:nvSpPr>
                <p:spPr>
                  <a:xfrm>
                    <a:off x="3595221" y="1418158"/>
                    <a:ext cx="513281"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1" i="1" dirty="0">
                                  <a:latin typeface="Cambria Math" panose="02040503050406030204" pitchFamily="18" charset="0"/>
                                  <a:cs typeface="Times New Roman" pitchFamily="18" charset="0"/>
                                </a:rPr>
                              </m:ctrlPr>
                            </m:accPr>
                            <m:e>
                              <m:r>
                                <a:rPr lang="en-US" b="1" i="1" dirty="0">
                                  <a:latin typeface="Cambria Math"/>
                                  <a:cs typeface="Times New Roman" pitchFamily="18" charset="0"/>
                                </a:rPr>
                                <m:t>𝑪𝑺</m:t>
                              </m:r>
                            </m:e>
                          </m:acc>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3595221" y="1418158"/>
                    <a:ext cx="513281" cy="36990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361543" y="1418735"/>
                    <a:ext cx="457200" cy="274320"/>
                  </a:xfrm>
                  <a:prstGeom prst="rect">
                    <a:avLst/>
                  </a:prstGeom>
                </p:spPr>
                <p:txBody>
                  <a:bodyPr wrap="none">
                    <a:spAutoFit/>
                  </a:bodyPr>
                  <a:lstStyle/>
                  <a:p>
                    <a:r>
                      <a:rPr lang="en-US" b="1" dirty="0">
                        <a:latin typeface="Times New Roman" pitchFamily="18" charset="0"/>
                        <a:cs typeface="Times New Roman" pitchFamily="18" charset="0"/>
                      </a:rPr>
                      <a:t>R/</a:t>
                    </a:r>
                    <a14:m>
                      <m:oMath xmlns:m="http://schemas.openxmlformats.org/officeDocument/2006/math">
                        <m:acc>
                          <m:accPr>
                            <m:chr m:val="̅"/>
                            <m:ctrlPr>
                              <a:rPr lang="en-US" b="1" i="1" dirty="0">
                                <a:latin typeface="Cambria Math" panose="02040503050406030204" pitchFamily="18" charset="0"/>
                                <a:cs typeface="Times New Roman" pitchFamily="18" charset="0"/>
                              </a:rPr>
                            </m:ctrlPr>
                          </m:accPr>
                          <m:e>
                            <m:r>
                              <a:rPr lang="en-US" b="1" i="1" dirty="0">
                                <a:latin typeface="Cambria Math"/>
                                <a:cs typeface="Times New Roman" pitchFamily="18" charset="0"/>
                              </a:rPr>
                              <m:t>𝑾</m:t>
                            </m:r>
                          </m:e>
                        </m:acc>
                      </m:oMath>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4361543" y="1418735"/>
                    <a:ext cx="457200" cy="274320"/>
                  </a:xfrm>
                  <a:prstGeom prst="rect">
                    <a:avLst/>
                  </a:prstGeom>
                  <a:blipFill rotWithShape="1">
                    <a:blip r:embed="rId4"/>
                    <a:stretch>
                      <a:fillRect l="-12000" t="-13333" r="-37333" b="-66667"/>
                    </a:stretch>
                  </a:blipFill>
                </p:spPr>
                <p:txBody>
                  <a:bodyPr/>
                  <a:lstStyle/>
                  <a:p>
                    <a:r>
                      <a:rPr lang="en-US">
                        <a:noFill/>
                      </a:rPr>
                      <a:t> </a:t>
                    </a:r>
                  </a:p>
                </p:txBody>
              </p:sp>
            </mc:Fallback>
          </mc:AlternateContent>
          <p:sp>
            <p:nvSpPr>
              <p:cNvPr id="12" name="Oval 11"/>
              <p:cNvSpPr/>
              <p:nvPr/>
            </p:nvSpPr>
            <p:spPr>
              <a:xfrm>
                <a:off x="3810000" y="1295400"/>
                <a:ext cx="91440" cy="91440"/>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p:cNvSpPr/>
              <p:nvPr/>
            </p:nvSpPr>
            <p:spPr>
              <a:xfrm>
                <a:off x="4648200" y="1295400"/>
                <a:ext cx="91440" cy="91440"/>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1" name="Elbow Connector 20"/>
              <p:cNvCxnSpPr/>
              <p:nvPr/>
            </p:nvCxnSpPr>
            <p:spPr>
              <a:xfrm flipH="1">
                <a:off x="4693920" y="1066800"/>
                <a:ext cx="548640" cy="228600"/>
              </a:xfrm>
              <a:prstGeom prst="bentConnector2">
                <a:avLst/>
              </a:prstGeom>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878263" y="734199"/>
                <a:ext cx="1205779" cy="369332"/>
              </a:xfrm>
              <a:prstGeom prst="rect">
                <a:avLst/>
              </a:prstGeom>
              <a:noFill/>
            </p:spPr>
            <p:txBody>
              <a:bodyPr wrap="none" rtlCol="0">
                <a:spAutoFit/>
              </a:bodyPr>
              <a:lstStyle/>
              <a:p>
                <a:r>
                  <a:rPr lang="en-US" dirty="0"/>
                  <a:t>Chip select</a:t>
                </a:r>
              </a:p>
            </p:txBody>
          </p:sp>
          <p:cxnSp>
            <p:nvCxnSpPr>
              <p:cNvPr id="24" name="Elbow Connector 23"/>
              <p:cNvCxnSpPr/>
              <p:nvPr/>
            </p:nvCxnSpPr>
            <p:spPr>
              <a:xfrm>
                <a:off x="3320901" y="1055132"/>
                <a:ext cx="548640" cy="228600"/>
              </a:xfrm>
              <a:prstGeom prst="bentConnector2">
                <a:avLst/>
              </a:prstGeom>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4465042" y="734199"/>
                <a:ext cx="1264642" cy="369332"/>
              </a:xfrm>
              <a:prstGeom prst="rect">
                <a:avLst/>
              </a:prstGeom>
              <a:noFill/>
            </p:spPr>
            <p:txBody>
              <a:bodyPr wrap="none" rtlCol="0">
                <a:spAutoFit/>
              </a:bodyPr>
              <a:lstStyle/>
              <a:p>
                <a:r>
                  <a:rPr lang="en-US" dirty="0"/>
                  <a:t>Read/Write</a:t>
                </a:r>
              </a:p>
            </p:txBody>
          </p:sp>
          <p:sp>
            <p:nvSpPr>
              <p:cNvPr id="26" name="TextBox 25"/>
              <p:cNvSpPr txBox="1"/>
              <p:nvPr/>
            </p:nvSpPr>
            <p:spPr>
              <a:xfrm>
                <a:off x="2126178" y="1555988"/>
                <a:ext cx="738664" cy="1496756"/>
              </a:xfrm>
              <a:prstGeom prst="rect">
                <a:avLst/>
              </a:prstGeom>
              <a:noFill/>
            </p:spPr>
            <p:txBody>
              <a:bodyPr vert="vert270" wrap="none" rtlCol="0">
                <a:spAutoFit/>
              </a:bodyPr>
              <a:lstStyle/>
              <a:p>
                <a:pPr algn="ctr"/>
                <a:r>
                  <a:rPr lang="en-US" dirty="0"/>
                  <a:t>n-address lines</a:t>
                </a:r>
              </a:p>
              <a:p>
                <a:pPr algn="ctr"/>
                <a:r>
                  <a:rPr lang="en-US" dirty="0"/>
                  <a:t>A</a:t>
                </a:r>
                <a:r>
                  <a:rPr lang="en-US" baseline="-25000" dirty="0"/>
                  <a:t>0</a:t>
                </a:r>
                <a:r>
                  <a:rPr lang="en-US" dirty="0"/>
                  <a:t> - A</a:t>
                </a:r>
                <a:r>
                  <a:rPr lang="en-US" baseline="-25000" dirty="0"/>
                  <a:t>n</a:t>
                </a:r>
                <a:endParaRPr lang="en-US" dirty="0"/>
              </a:p>
            </p:txBody>
          </p:sp>
          <p:sp>
            <p:nvSpPr>
              <p:cNvPr id="27" name="TextBox 26"/>
              <p:cNvSpPr txBox="1"/>
              <p:nvPr/>
            </p:nvSpPr>
            <p:spPr>
              <a:xfrm>
                <a:off x="3765097" y="3886200"/>
                <a:ext cx="1340303" cy="646331"/>
              </a:xfrm>
              <a:prstGeom prst="rect">
                <a:avLst/>
              </a:prstGeom>
              <a:noFill/>
            </p:spPr>
            <p:txBody>
              <a:bodyPr wrap="none" rtlCol="0">
                <a:spAutoFit/>
              </a:bodyPr>
              <a:lstStyle/>
              <a:p>
                <a:pPr algn="ctr"/>
                <a:r>
                  <a:rPr lang="en-US" dirty="0"/>
                  <a:t>m-data lines</a:t>
                </a:r>
              </a:p>
              <a:p>
                <a:pPr algn="ctr"/>
                <a:r>
                  <a:rPr lang="en-US" dirty="0"/>
                  <a:t>D</a:t>
                </a:r>
                <a:r>
                  <a:rPr lang="en-US" baseline="-25000" dirty="0"/>
                  <a:t>0</a:t>
                </a:r>
                <a:r>
                  <a:rPr lang="en-US" dirty="0"/>
                  <a:t> - </a:t>
                </a:r>
                <a:r>
                  <a:rPr lang="en-US" dirty="0" err="1"/>
                  <a:t>D</a:t>
                </a:r>
                <a:r>
                  <a:rPr lang="en-US" baseline="-25000" dirty="0" err="1"/>
                  <a:t>m</a:t>
                </a:r>
                <a:endParaRPr lang="en-US" dirty="0"/>
              </a:p>
            </p:txBody>
          </p:sp>
        </p:grpSp>
        <p:sp>
          <p:nvSpPr>
            <p:cNvPr id="44" name="TextBox 43"/>
            <p:cNvSpPr txBox="1"/>
            <p:nvPr/>
          </p:nvSpPr>
          <p:spPr>
            <a:xfrm>
              <a:off x="1246588" y="5802868"/>
              <a:ext cx="2852063" cy="461665"/>
            </a:xfrm>
            <a:prstGeom prst="rect">
              <a:avLst/>
            </a:prstGeom>
            <a:noFill/>
          </p:spPr>
          <p:txBody>
            <a:bodyPr wrap="none" rtlCol="0">
              <a:spAutoFit/>
            </a:bodyPr>
            <a:lstStyle/>
            <a:p>
              <a:pPr algn="ctr"/>
              <a:r>
                <a:rPr lang="en-US" sz="2400" b="1" dirty="0">
                  <a:latin typeface="Times New Roman" pitchFamily="18" charset="0"/>
                  <a:cs typeface="Times New Roman" pitchFamily="18" charset="0"/>
                </a:rPr>
                <a:t>RAM Memory Chip</a:t>
              </a:r>
            </a:p>
          </p:txBody>
        </p:sp>
      </p:grpSp>
      <p:sp>
        <p:nvSpPr>
          <p:cNvPr id="71" name="Rectangle 70"/>
          <p:cNvSpPr/>
          <p:nvPr/>
        </p:nvSpPr>
        <p:spPr>
          <a:xfrm>
            <a:off x="2092796" y="-76200"/>
            <a:ext cx="4958409" cy="905056"/>
          </a:xfrm>
          <a:prstGeom prst="rect">
            <a:avLst/>
          </a:prstGeom>
        </p:spPr>
        <p:txBody>
          <a:bodyPr wrap="none">
            <a:spAutoFit/>
          </a:bodyPr>
          <a:lstStyle/>
          <a:p>
            <a:pPr algn="just">
              <a:lnSpc>
                <a:spcPct val="150000"/>
              </a:lnSpc>
            </a:pPr>
            <a:r>
              <a:rPr lang="en-US" sz="4000" b="1" dirty="0">
                <a:solidFill>
                  <a:srgbClr val="FF0000"/>
                </a:solidFill>
                <a:latin typeface="Times New Roman" pitchFamily="18" charset="0"/>
                <a:cs typeface="Times New Roman" pitchFamily="18" charset="0"/>
              </a:rPr>
              <a:t>Memory organization</a:t>
            </a:r>
          </a:p>
        </p:txBody>
      </p:sp>
      <p:sp>
        <p:nvSpPr>
          <p:cNvPr id="2" name="Slide Number Placeholder 1"/>
          <p:cNvSpPr>
            <a:spLocks noGrp="1"/>
          </p:cNvSpPr>
          <p:nvPr>
            <p:ph type="sldNum" sz="quarter" idx="12"/>
          </p:nvPr>
        </p:nvSpPr>
        <p:spPr/>
        <p:txBody>
          <a:bodyPr/>
          <a:lstStyle/>
          <a:p>
            <a:fld id="{208F0220-42C0-4303-873A-75DD08E74D79}" type="slidenum">
              <a:rPr lang="en-US" smtClean="0"/>
              <a:pPr/>
              <a:t>7</a:t>
            </a:fld>
            <a:endParaRPr lang="en-US"/>
          </a:p>
        </p:txBody>
      </p:sp>
    </p:spTree>
    <p:extLst>
      <p:ext uri="{BB962C8B-B14F-4D97-AF65-F5344CB8AC3E}">
        <p14:creationId xmlns:p14="http://schemas.microsoft.com/office/powerpoint/2010/main" val="2103685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667000" y="1219200"/>
            <a:ext cx="3505200" cy="4347865"/>
            <a:chOff x="5257800" y="1752600"/>
            <a:chExt cx="3505200" cy="4347865"/>
          </a:xfrm>
        </p:grpSpPr>
        <p:grpSp>
          <p:nvGrpSpPr>
            <p:cNvPr id="7" name="Group 6"/>
            <p:cNvGrpSpPr/>
            <p:nvPr/>
          </p:nvGrpSpPr>
          <p:grpSpPr>
            <a:xfrm>
              <a:off x="5257800" y="1752600"/>
              <a:ext cx="3207822" cy="3798332"/>
              <a:chOff x="2126178" y="734199"/>
              <a:chExt cx="3207822" cy="3798332"/>
            </a:xfrm>
          </p:grpSpPr>
          <p:sp>
            <p:nvSpPr>
              <p:cNvPr id="10" name="TextBox 9"/>
              <p:cNvSpPr txBox="1"/>
              <p:nvPr/>
            </p:nvSpPr>
            <p:spPr>
              <a:xfrm>
                <a:off x="3505200" y="1386114"/>
                <a:ext cx="1828800" cy="1828800"/>
              </a:xfrm>
              <a:prstGeom prst="rect">
                <a:avLst/>
              </a:prstGeom>
              <a:ln w="6350"/>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dirty="0">
                    <a:latin typeface="Times New Roman" pitchFamily="18" charset="0"/>
                    <a:cs typeface="Times New Roman" pitchFamily="18" charset="0"/>
                  </a:rPr>
                  <a:t>2</a:t>
                </a:r>
                <a:r>
                  <a:rPr lang="en-US" baseline="30000" dirty="0">
                    <a:latin typeface="Times New Roman" pitchFamily="18" charset="0"/>
                    <a:cs typeface="Times New Roman" pitchFamily="18" charset="0"/>
                  </a:rPr>
                  <a:t>n</a:t>
                </a:r>
                <a:r>
                  <a:rPr lang="en-US" dirty="0">
                    <a:latin typeface="Times New Roman" pitchFamily="18" charset="0"/>
                    <a:cs typeface="Times New Roman" pitchFamily="18" charset="0"/>
                  </a:rPr>
                  <a:t> words</a:t>
                </a:r>
              </a:p>
              <a:p>
                <a:pPr algn="just"/>
                <a:r>
                  <a:rPr lang="en-US" dirty="0">
                    <a:latin typeface="Times New Roman" pitchFamily="18" charset="0"/>
                    <a:cs typeface="Times New Roman" pitchFamily="18" charset="0"/>
                  </a:rPr>
                  <a:t>m-bits per word</a:t>
                </a:r>
              </a:p>
            </p:txBody>
          </p:sp>
          <p:sp>
            <p:nvSpPr>
              <p:cNvPr id="11" name="Right Arrow 10"/>
              <p:cNvSpPr/>
              <p:nvPr/>
            </p:nvSpPr>
            <p:spPr>
              <a:xfrm>
                <a:off x="2773680" y="2071914"/>
                <a:ext cx="731520" cy="457200"/>
              </a:xfrm>
              <a:prstGeom prst="rightArrow">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p:cNvSpPr/>
                  <p:nvPr/>
                </p:nvSpPr>
                <p:spPr>
                  <a:xfrm>
                    <a:off x="3595221" y="1418158"/>
                    <a:ext cx="457200" cy="2743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1" i="1" dirty="0">
                                  <a:latin typeface="Cambria Math" panose="02040503050406030204" pitchFamily="18" charset="0"/>
                                  <a:cs typeface="Times New Roman" pitchFamily="18" charset="0"/>
                                </a:rPr>
                              </m:ctrlPr>
                            </m:accPr>
                            <m:e>
                              <m:r>
                                <a:rPr lang="en-US" b="1" i="1" dirty="0">
                                  <a:latin typeface="Cambria Math"/>
                                  <a:cs typeface="Times New Roman" pitchFamily="18" charset="0"/>
                                </a:rPr>
                                <m:t>𝑪𝑺</m:t>
                              </m:r>
                            </m:e>
                          </m:acc>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3595221" y="1418158"/>
                    <a:ext cx="457200" cy="274320"/>
                  </a:xfrm>
                  <a:prstGeom prst="rect">
                    <a:avLst/>
                  </a:prstGeom>
                  <a:blipFill rotWithShape="1">
                    <a:blip r:embed="rId2"/>
                    <a:stretch>
                      <a:fillRect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361543" y="1418735"/>
                    <a:ext cx="457200" cy="2743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1" i="1" dirty="0">
                                  <a:latin typeface="Cambria Math" panose="02040503050406030204" pitchFamily="18" charset="0"/>
                                  <a:cs typeface="Times New Roman" pitchFamily="18" charset="0"/>
                                </a:rPr>
                              </m:ctrlPr>
                            </m:accPr>
                            <m:e>
                              <m:r>
                                <a:rPr lang="en-US" b="1" i="1" dirty="0" smtClean="0">
                                  <a:latin typeface="Cambria Math"/>
                                  <a:cs typeface="Times New Roman" pitchFamily="18" charset="0"/>
                                </a:rPr>
                                <m:t>𝑹𝑫</m:t>
                              </m:r>
                            </m:e>
                          </m:acc>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361543" y="1418735"/>
                    <a:ext cx="457200" cy="274320"/>
                  </a:xfrm>
                  <a:prstGeom prst="rect">
                    <a:avLst/>
                  </a:prstGeom>
                  <a:blipFill rotWithShape="1">
                    <a:blip r:embed="rId3"/>
                    <a:stretch>
                      <a:fillRect r="-10667" b="-24444"/>
                    </a:stretch>
                  </a:blipFill>
                </p:spPr>
                <p:txBody>
                  <a:bodyPr/>
                  <a:lstStyle/>
                  <a:p>
                    <a:r>
                      <a:rPr lang="en-US">
                        <a:noFill/>
                      </a:rPr>
                      <a:t> </a:t>
                    </a:r>
                  </a:p>
                </p:txBody>
              </p:sp>
            </mc:Fallback>
          </mc:AlternateContent>
          <p:sp>
            <p:nvSpPr>
              <p:cNvPr id="14" name="Oval 13"/>
              <p:cNvSpPr/>
              <p:nvPr/>
            </p:nvSpPr>
            <p:spPr>
              <a:xfrm>
                <a:off x="3810000" y="1295400"/>
                <a:ext cx="91440" cy="91440"/>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p:cNvSpPr/>
              <p:nvPr/>
            </p:nvSpPr>
            <p:spPr>
              <a:xfrm>
                <a:off x="4648200" y="1295400"/>
                <a:ext cx="91440" cy="91440"/>
              </a:xfrm>
              <a:prstGeom prst="ellipse">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6" name="Elbow Connector 15"/>
              <p:cNvCxnSpPr/>
              <p:nvPr/>
            </p:nvCxnSpPr>
            <p:spPr>
              <a:xfrm flipH="1">
                <a:off x="4693920" y="1066800"/>
                <a:ext cx="548640" cy="228600"/>
              </a:xfrm>
              <a:prstGeom prst="bentConnector2">
                <a:avLst/>
              </a:prstGeom>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2878263" y="734199"/>
                <a:ext cx="1205779" cy="369332"/>
              </a:xfrm>
              <a:prstGeom prst="rect">
                <a:avLst/>
              </a:prstGeom>
              <a:noFill/>
            </p:spPr>
            <p:txBody>
              <a:bodyPr wrap="none" rtlCol="0">
                <a:spAutoFit/>
              </a:bodyPr>
              <a:lstStyle/>
              <a:p>
                <a:r>
                  <a:rPr lang="en-US" dirty="0"/>
                  <a:t>Chip select</a:t>
                </a:r>
              </a:p>
            </p:txBody>
          </p:sp>
          <p:cxnSp>
            <p:nvCxnSpPr>
              <p:cNvPr id="18" name="Elbow Connector 17"/>
              <p:cNvCxnSpPr/>
              <p:nvPr/>
            </p:nvCxnSpPr>
            <p:spPr>
              <a:xfrm>
                <a:off x="3320901" y="1055132"/>
                <a:ext cx="548640" cy="228600"/>
              </a:xfrm>
              <a:prstGeom prst="bentConnector2">
                <a:avLst/>
              </a:prstGeom>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4596866" y="734199"/>
                <a:ext cx="653512" cy="369332"/>
              </a:xfrm>
              <a:prstGeom prst="rect">
                <a:avLst/>
              </a:prstGeom>
              <a:noFill/>
            </p:spPr>
            <p:txBody>
              <a:bodyPr wrap="none" rtlCol="0">
                <a:spAutoFit/>
              </a:bodyPr>
              <a:lstStyle/>
              <a:p>
                <a:r>
                  <a:rPr lang="en-US" dirty="0"/>
                  <a:t>Read</a:t>
                </a:r>
              </a:p>
            </p:txBody>
          </p:sp>
          <p:sp>
            <p:nvSpPr>
              <p:cNvPr id="20" name="TextBox 19"/>
              <p:cNvSpPr txBox="1"/>
              <p:nvPr/>
            </p:nvSpPr>
            <p:spPr>
              <a:xfrm>
                <a:off x="2126178" y="1555988"/>
                <a:ext cx="738664" cy="1496756"/>
              </a:xfrm>
              <a:prstGeom prst="rect">
                <a:avLst/>
              </a:prstGeom>
              <a:noFill/>
            </p:spPr>
            <p:txBody>
              <a:bodyPr vert="vert270" wrap="none" rtlCol="0">
                <a:spAutoFit/>
              </a:bodyPr>
              <a:lstStyle/>
              <a:p>
                <a:pPr algn="ctr"/>
                <a:r>
                  <a:rPr lang="en-US" dirty="0"/>
                  <a:t>n-address lines</a:t>
                </a:r>
              </a:p>
              <a:p>
                <a:pPr algn="ctr"/>
                <a:r>
                  <a:rPr lang="en-US" dirty="0"/>
                  <a:t>A</a:t>
                </a:r>
                <a:r>
                  <a:rPr lang="en-US" baseline="-25000" dirty="0"/>
                  <a:t>0</a:t>
                </a:r>
                <a:r>
                  <a:rPr lang="en-US" dirty="0"/>
                  <a:t> - A</a:t>
                </a:r>
                <a:r>
                  <a:rPr lang="en-US" baseline="-25000" dirty="0"/>
                  <a:t>n</a:t>
                </a:r>
                <a:endParaRPr lang="en-US" dirty="0"/>
              </a:p>
            </p:txBody>
          </p:sp>
          <p:sp>
            <p:nvSpPr>
              <p:cNvPr id="21" name="TextBox 20"/>
              <p:cNvSpPr txBox="1"/>
              <p:nvPr/>
            </p:nvSpPr>
            <p:spPr>
              <a:xfrm>
                <a:off x="3765097" y="3886200"/>
                <a:ext cx="1340303" cy="646331"/>
              </a:xfrm>
              <a:prstGeom prst="rect">
                <a:avLst/>
              </a:prstGeom>
              <a:noFill/>
            </p:spPr>
            <p:txBody>
              <a:bodyPr wrap="none" rtlCol="0">
                <a:spAutoFit/>
              </a:bodyPr>
              <a:lstStyle/>
              <a:p>
                <a:pPr algn="ctr"/>
                <a:r>
                  <a:rPr lang="en-US" dirty="0"/>
                  <a:t>m-data lines</a:t>
                </a:r>
              </a:p>
              <a:p>
                <a:pPr algn="ctr"/>
                <a:r>
                  <a:rPr lang="en-US" dirty="0"/>
                  <a:t>D</a:t>
                </a:r>
                <a:r>
                  <a:rPr lang="en-US" baseline="-25000" dirty="0"/>
                  <a:t>0</a:t>
                </a:r>
                <a:r>
                  <a:rPr lang="en-US" dirty="0"/>
                  <a:t> - </a:t>
                </a:r>
                <a:r>
                  <a:rPr lang="en-US" dirty="0" err="1"/>
                  <a:t>D</a:t>
                </a:r>
                <a:r>
                  <a:rPr lang="en-US" baseline="-25000" dirty="0" err="1"/>
                  <a:t>m</a:t>
                </a:r>
                <a:endParaRPr lang="en-US" dirty="0"/>
              </a:p>
            </p:txBody>
          </p:sp>
        </p:grpSp>
        <p:sp>
          <p:nvSpPr>
            <p:cNvPr id="8" name="TextBox 7"/>
            <p:cNvSpPr txBox="1"/>
            <p:nvPr/>
          </p:nvSpPr>
          <p:spPr>
            <a:xfrm>
              <a:off x="5894907" y="5638800"/>
              <a:ext cx="2868093" cy="461665"/>
            </a:xfrm>
            <a:prstGeom prst="rect">
              <a:avLst/>
            </a:prstGeom>
            <a:noFill/>
          </p:spPr>
          <p:txBody>
            <a:bodyPr wrap="none" rtlCol="0">
              <a:spAutoFit/>
            </a:bodyPr>
            <a:lstStyle/>
            <a:p>
              <a:pPr algn="ctr"/>
              <a:r>
                <a:rPr lang="en-US" sz="2400" b="1" dirty="0">
                  <a:latin typeface="Times New Roman" pitchFamily="18" charset="0"/>
                  <a:cs typeface="Times New Roman" pitchFamily="18" charset="0"/>
                </a:rPr>
                <a:t>ROM Memory Chip</a:t>
              </a:r>
            </a:p>
          </p:txBody>
        </p:sp>
        <p:sp>
          <p:nvSpPr>
            <p:cNvPr id="9" name="Right Arrow 8"/>
            <p:cNvSpPr/>
            <p:nvPr/>
          </p:nvSpPr>
          <p:spPr>
            <a:xfrm rot="5400000">
              <a:off x="7234976" y="4383912"/>
              <a:ext cx="731520" cy="457200"/>
            </a:xfrm>
            <a:prstGeom prst="rightArrow">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2" name="Rectangle 21"/>
          <p:cNvSpPr/>
          <p:nvPr/>
        </p:nvSpPr>
        <p:spPr>
          <a:xfrm>
            <a:off x="2092796" y="-76200"/>
            <a:ext cx="4958409" cy="905056"/>
          </a:xfrm>
          <a:prstGeom prst="rect">
            <a:avLst/>
          </a:prstGeom>
        </p:spPr>
        <p:txBody>
          <a:bodyPr wrap="none">
            <a:spAutoFit/>
          </a:bodyPr>
          <a:lstStyle/>
          <a:p>
            <a:pPr algn="just">
              <a:lnSpc>
                <a:spcPct val="150000"/>
              </a:lnSpc>
            </a:pPr>
            <a:r>
              <a:rPr lang="en-US" sz="4000" b="1" dirty="0">
                <a:solidFill>
                  <a:srgbClr val="FF0000"/>
                </a:solidFill>
                <a:latin typeface="Times New Roman" pitchFamily="18" charset="0"/>
                <a:cs typeface="Times New Roman" pitchFamily="18" charset="0"/>
              </a:rPr>
              <a:t>Memory organization</a:t>
            </a:r>
          </a:p>
        </p:txBody>
      </p:sp>
      <p:sp>
        <p:nvSpPr>
          <p:cNvPr id="2" name="Slide Number Placeholder 1"/>
          <p:cNvSpPr>
            <a:spLocks noGrp="1"/>
          </p:cNvSpPr>
          <p:nvPr>
            <p:ph type="sldNum" sz="quarter" idx="12"/>
          </p:nvPr>
        </p:nvSpPr>
        <p:spPr/>
        <p:txBody>
          <a:bodyPr/>
          <a:lstStyle/>
          <a:p>
            <a:fld id="{208F0220-42C0-4303-873A-75DD08E74D79}" type="slidenum">
              <a:rPr lang="en-US" smtClean="0"/>
              <a:pPr/>
              <a:t>8</a:t>
            </a:fld>
            <a:endParaRPr lang="en-US"/>
          </a:p>
        </p:txBody>
      </p:sp>
    </p:spTree>
    <p:extLst>
      <p:ext uri="{BB962C8B-B14F-4D97-AF65-F5344CB8AC3E}">
        <p14:creationId xmlns:p14="http://schemas.microsoft.com/office/powerpoint/2010/main" val="2630942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alf.sd83.bc.ca/courses/it11/images/proces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762000"/>
            <a:ext cx="5867400" cy="440955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208F0220-42C0-4303-873A-75DD08E74D79}" type="slidenum">
              <a:rPr lang="en-US" smtClean="0"/>
              <a:pPr/>
              <a:t>9</a:t>
            </a:fld>
            <a:endParaRPr lang="en-US"/>
          </a:p>
        </p:txBody>
      </p:sp>
    </p:spTree>
    <p:extLst>
      <p:ext uri="{BB962C8B-B14F-4D97-AF65-F5344CB8AC3E}">
        <p14:creationId xmlns:p14="http://schemas.microsoft.com/office/powerpoint/2010/main" val="945414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2839</TotalTime>
  <Words>2076</Words>
  <Application>Microsoft Office PowerPoint</Application>
  <PresentationFormat>On-screen Show (4:3)</PresentationFormat>
  <Paragraphs>277</Paragraphs>
  <Slides>48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Memory Decoding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8086 Processor Pin Details (Hardware)</dc:title>
  <dc:creator>faculty</dc:creator>
  <cp:lastModifiedBy>Shafqat Rakin</cp:lastModifiedBy>
  <cp:revision>388</cp:revision>
  <dcterms:created xsi:type="dcterms:W3CDTF">2012-02-12T10:05:55Z</dcterms:created>
  <dcterms:modified xsi:type="dcterms:W3CDTF">2023-10-13T16:08:33Z</dcterms:modified>
</cp:coreProperties>
</file>